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50" r:id="rId5"/>
  </p:sldMasterIdLst>
  <p:sldIdLst>
    <p:sldId id="256" r:id="rId6"/>
    <p:sldId id="257" r:id="rId7"/>
    <p:sldId id="258" r:id="rId8"/>
    <p:sldId id="260" r:id="rId9"/>
    <p:sldId id="259" r:id="rId10"/>
    <p:sldId id="261" r:id="rId11"/>
    <p:sldId id="264" r:id="rId12"/>
    <p:sldId id="267" r:id="rId13"/>
    <p:sldId id="265" r:id="rId14"/>
    <p:sldId id="268" r:id="rId15"/>
    <p:sldId id="266" r:id="rId16"/>
    <p:sldId id="269" r:id="rId17"/>
    <p:sldId id="270" r:id="rId18"/>
    <p:sldId id="271" r:id="rId19"/>
    <p:sldId id="272" r:id="rId20"/>
    <p:sldId id="274" r:id="rId21"/>
    <p:sldId id="275" r:id="rId22"/>
    <p:sldId id="276" r:id="rId23"/>
    <p:sldId id="279" r:id="rId24"/>
    <p:sldId id="280" r:id="rId25"/>
    <p:sldId id="277" r:id="rId26"/>
    <p:sldId id="278"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5" r:id="rId40"/>
    <p:sldId id="296" r:id="rId41"/>
    <p:sldId id="297" r:id="rId42"/>
    <p:sldId id="293" r:id="rId43"/>
    <p:sldId id="294" r:id="rId44"/>
    <p:sldId id="299" r:id="rId45"/>
    <p:sldId id="300" r:id="rId46"/>
    <p:sldId id="29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D584E4-C91D-4BCB-A9B9-08A3386B7406}"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239360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210830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7982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FFE7A25-79B3-4E08-B029-D654039A2642}"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2073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112367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D584E4-C91D-4BCB-A9B9-08A3386B7406}" type="datetimeFigureOut">
              <a:rPr lang="en-US" smtClean="0"/>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9245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D584E4-C91D-4BCB-A9B9-08A3386B7406}" type="datetimeFigureOut">
              <a:rPr lang="en-US" smtClean="0"/>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33444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584E4-C91D-4BCB-A9B9-08A3386B7406}"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204306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D584E4-C91D-4BCB-A9B9-08A3386B7406}" type="datetimeFigureOut">
              <a:rPr lang="en-US" smtClean="0"/>
              <a:t>11/25/2021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FFE7A25-79B3-4E08-B029-D654039A2642}" type="slidenum">
              <a:rPr lang="en-US" smtClean="0"/>
              <a:t>‹#›</a:t>
            </a:fld>
            <a:endParaRPr lang="en-US"/>
          </a:p>
        </p:txBody>
      </p:sp>
    </p:spTree>
    <p:extLst>
      <p:ext uri="{BB962C8B-B14F-4D97-AF65-F5344CB8AC3E}">
        <p14:creationId xmlns:p14="http://schemas.microsoft.com/office/powerpoint/2010/main" val="250857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9046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470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584E4-C91D-4BCB-A9B9-08A3386B7406}"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65634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4674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1300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1796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4170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2608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052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8961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130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9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690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D584E4-C91D-4BCB-A9B9-08A3386B7406}" type="datetimeFigureOut">
              <a:rPr lang="en-US" smtClean="0"/>
              <a:t>11/25/2021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120203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607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9015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1198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3040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11/25/2021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91698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25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190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157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06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269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10902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57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022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361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615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69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525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871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959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425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240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D584E4-C91D-4BCB-A9B9-08A3386B7406}" type="datetimeFigureOut">
              <a:rPr lang="en-US" smtClean="0"/>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18030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42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11/25/2021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13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685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816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31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18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522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327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925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51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D584E4-C91D-4BCB-A9B9-08A3386B7406}" type="datetimeFigureOut">
              <a:rPr lang="en-US" smtClean="0"/>
              <a:t>11/25/2021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313239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4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412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166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9243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696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55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138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032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11/25/2021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08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8ABE3C1-DBE1-495D-B57B-2849774B866A}" type="datetimeFigureOut">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758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DD584E4-C91D-4BCB-A9B9-08A3386B7406}" type="datetimeFigureOut">
              <a:rPr lang="en-US" smtClean="0"/>
              <a:t>11/25/2021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8918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E42F4-6EEF-4EF7-8ED4-2208F0F89A08}" type="datetimeFigureOut">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525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0578ACC-22D6-47C1-A373-4FD133E34F3C}" type="datetimeFigureOut">
              <a:rPr lang="en-US" smtClean="0"/>
              <a:t>11/25/2021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616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E5A6C69-6797-4E8A-BF37-F2C3751466E9}" type="datetimeFigureOut">
              <a:rPr lang="en-US" smtClean="0"/>
              <a:t>11/25/2021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92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D584E4-C91D-4BCB-A9B9-08A3386B7406}" type="datetimeFigureOut">
              <a:rPr lang="en-US" smtClean="0"/>
              <a:t>11/25/2021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E7A25-79B3-4E08-B029-D654039A264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05113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57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36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331444B-B92B-4E27-8C94-BB93EAF5CB18}" type="datetimeFigureOut">
              <a:rPr lang="en-US" smtClean="0"/>
              <a:t>11/25/2021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63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63EFA5E-FA76-400D-B3DC-F0BA90E6D107}" type="datetimeFigureOut">
              <a:rPr lang="en-US" smtClean="0"/>
              <a:t>11/25/2021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25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570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064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33279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584E4-C91D-4BCB-A9B9-08A3386B7406}" type="datetimeFigureOut">
              <a:rPr lang="en-US" smtClean="0"/>
              <a:t>11/25/2021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E7A25-79B3-4E08-B029-D654039A2642}" type="slidenum">
              <a:rPr lang="en-US" smtClean="0"/>
              <a:t>‹#›</a:t>
            </a:fld>
            <a:endParaRPr lang="en-US"/>
          </a:p>
        </p:txBody>
      </p:sp>
    </p:spTree>
    <p:extLst>
      <p:ext uri="{BB962C8B-B14F-4D97-AF65-F5344CB8AC3E}">
        <p14:creationId xmlns:p14="http://schemas.microsoft.com/office/powerpoint/2010/main" val="363524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D584E4-C91D-4BCB-A9B9-08A3386B7406}" type="datetimeFigureOut">
              <a:rPr lang="en-US" smtClean="0"/>
              <a:t>11/25/2021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FFE7A25-79B3-4E08-B029-D654039A2642}" type="slidenum">
              <a:rPr lang="en-US" smtClean="0"/>
              <a:t>‹#›</a:t>
            </a:fld>
            <a:endParaRPr lang="en-US"/>
          </a:p>
        </p:txBody>
      </p:sp>
    </p:spTree>
    <p:extLst>
      <p:ext uri="{BB962C8B-B14F-4D97-AF65-F5344CB8AC3E}">
        <p14:creationId xmlns:p14="http://schemas.microsoft.com/office/powerpoint/2010/main" val="32110302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11/25/2021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09864297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11/25/2021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093391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11/25/2021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712396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D584E4-C91D-4BCB-A9B9-08A3386B7406}" type="datetimeFigureOut">
              <a:rPr lang="en-US" smtClean="0"/>
              <a:t>11/25/2021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FFE7A25-79B3-4E08-B029-D654039A2642}" type="slidenum">
              <a:rPr lang="en-US" smtClean="0"/>
              <a:t>‹#›</a:t>
            </a:fld>
            <a:endParaRPr lang="en-US"/>
          </a:p>
        </p:txBody>
      </p:sp>
    </p:spTree>
    <p:extLst>
      <p:ext uri="{BB962C8B-B14F-4D97-AF65-F5344CB8AC3E}">
        <p14:creationId xmlns:p14="http://schemas.microsoft.com/office/powerpoint/2010/main" val="69246010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E10E-9749-4AB3-8FE4-22CFBE80CDCB}"/>
              </a:ext>
            </a:extLst>
          </p:cNvPr>
          <p:cNvSpPr>
            <a:spLocks noGrp="1"/>
          </p:cNvSpPr>
          <p:nvPr>
            <p:ph type="ctrTitle"/>
          </p:nvPr>
        </p:nvSpPr>
        <p:spPr>
          <a:xfrm>
            <a:off x="178571" y="299993"/>
            <a:ext cx="10674156" cy="841803"/>
          </a:xfrm>
        </p:spPr>
        <p:txBody>
          <a:bodyPr>
            <a:normAutofit fontScale="90000"/>
          </a:bodyPr>
          <a:lstStyle/>
          <a:p>
            <a:pPr algn="l"/>
            <a:r>
              <a:rPr lang="en-US" sz="3600" dirty="0">
                <a:latin typeface="Times New Roman" panose="02020603050405020304" pitchFamily="18" charset="0"/>
                <a:cs typeface="Times New Roman" panose="02020603050405020304" pitchFamily="18" charset="0"/>
              </a:rPr>
              <a:t>ENPM 667  Controls For Robotic Systems</a:t>
            </a:r>
            <a:endParaRPr lang="en-US" sz="3600" dirty="0"/>
          </a:p>
        </p:txBody>
      </p:sp>
      <p:sp>
        <p:nvSpPr>
          <p:cNvPr id="3" name="Subtitle 2">
            <a:extLst>
              <a:ext uri="{FF2B5EF4-FFF2-40B4-BE49-F238E27FC236}">
                <a16:creationId xmlns:a16="http://schemas.microsoft.com/office/drawing/2014/main" id="{1C132282-5CA1-4984-B89C-CA1355AC9905}"/>
              </a:ext>
            </a:extLst>
          </p:cNvPr>
          <p:cNvSpPr>
            <a:spLocks noGrp="1"/>
          </p:cNvSpPr>
          <p:nvPr>
            <p:ph type="subTitle" idx="1"/>
          </p:nvPr>
        </p:nvSpPr>
        <p:spPr>
          <a:xfrm>
            <a:off x="1900194" y="5069197"/>
            <a:ext cx="2709410" cy="1317081"/>
          </a:xfrm>
        </p:spPr>
        <p:txBody>
          <a:bodyPr>
            <a:normAutofit/>
          </a:bodyPr>
          <a:lstStyle/>
          <a:p>
            <a:r>
              <a:rPr lang="en-US" sz="2000" b="1" u="sng"/>
              <a:t>Submitted by:</a:t>
            </a:r>
          </a:p>
          <a:p>
            <a:r>
              <a:rPr lang="en-US" sz="2000"/>
              <a:t>Jeet Patel: </a:t>
            </a:r>
            <a:r>
              <a:rPr lang="en-US" sz="2000">
                <a:effectLst/>
                <a:latin typeface="Times New Roman" panose="02020603050405020304" pitchFamily="18" charset="0"/>
                <a:ea typeface="Calibri" panose="020F0502020204030204" pitchFamily="34" charset="0"/>
                <a:cs typeface="Times New Roman" panose="02020603050405020304" pitchFamily="18" charset="0"/>
              </a:rPr>
              <a:t>117430479</a:t>
            </a:r>
            <a:endParaRPr lang="en-US" sz="2000"/>
          </a:p>
          <a:p>
            <a:r>
              <a:rPr lang="en-US" sz="2000"/>
              <a:t>Dhyey Patel: 117396553</a:t>
            </a:r>
            <a:endParaRPr lang="en-US" sz="2000" dirty="0"/>
          </a:p>
        </p:txBody>
      </p:sp>
      <p:pic>
        <p:nvPicPr>
          <p:cNvPr id="5" name="Video 4">
            <a:extLst>
              <a:ext uri="{FF2B5EF4-FFF2-40B4-BE49-F238E27FC236}">
                <a16:creationId xmlns:a16="http://schemas.microsoft.com/office/drawing/2014/main" id="{D452890E-9C2D-4E0A-A1A1-88826235ED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606253" y="2042931"/>
            <a:ext cx="4942280" cy="2772137"/>
          </a:xfrm>
          <a:prstGeom prst="rect">
            <a:avLst/>
          </a:prstGeom>
        </p:spPr>
      </p:pic>
      <p:sp>
        <p:nvSpPr>
          <p:cNvPr id="4" name="TextBox 3">
            <a:extLst>
              <a:ext uri="{FF2B5EF4-FFF2-40B4-BE49-F238E27FC236}">
                <a16:creationId xmlns:a16="http://schemas.microsoft.com/office/drawing/2014/main" id="{3B822ACE-4338-4CE5-BDC1-4A7ECAF22702}"/>
              </a:ext>
            </a:extLst>
          </p:cNvPr>
          <p:cNvSpPr txBox="1"/>
          <p:nvPr/>
        </p:nvSpPr>
        <p:spPr>
          <a:xfrm>
            <a:off x="0" y="2042931"/>
            <a:ext cx="6603205" cy="2554545"/>
          </a:xfrm>
          <a:prstGeom prst="rect">
            <a:avLst/>
          </a:prstGeom>
          <a:noFill/>
        </p:spPr>
        <p:txBody>
          <a:bodyPr wrap="square" rtlCol="0">
            <a:spAutoFit/>
          </a:bodyPr>
          <a:lstStyle/>
          <a:p>
            <a:pPr algn="ctr"/>
            <a:r>
              <a:rPr lang="en-US" sz="3200"/>
              <a:t>IMPLEMENTATION OF A KALMAN FILTER IN POSITIONING FOR AUTONOMOUS VEHICLES, AND ITS SENSITIVITY TO THE PROCESS PARAMETERS</a:t>
            </a:r>
            <a:endParaRPr lang="en-US" sz="3200" dirty="0"/>
          </a:p>
        </p:txBody>
      </p:sp>
      <p:pic>
        <p:nvPicPr>
          <p:cNvPr id="8" name="Picture 7" descr="Logo&#10;&#10;Description automatically generated">
            <a:extLst>
              <a:ext uri="{FF2B5EF4-FFF2-40B4-BE49-F238E27FC236}">
                <a16:creationId xmlns:a16="http://schemas.microsoft.com/office/drawing/2014/main" id="{08E50E31-A715-469A-B667-6B3FFD1B422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52727" y="147205"/>
            <a:ext cx="1240703" cy="1147380"/>
          </a:xfrm>
          <a:prstGeom prst="rect">
            <a:avLst/>
          </a:prstGeom>
        </p:spPr>
      </p:pic>
    </p:spTree>
    <p:extLst>
      <p:ext uri="{BB962C8B-B14F-4D97-AF65-F5344CB8AC3E}">
        <p14:creationId xmlns:p14="http://schemas.microsoft.com/office/powerpoint/2010/main" val="272943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51EB-37AD-4C27-9798-6F3D2290C480}"/>
              </a:ext>
            </a:extLst>
          </p:cNvPr>
          <p:cNvSpPr>
            <a:spLocks noGrp="1"/>
          </p:cNvSpPr>
          <p:nvPr>
            <p:ph type="title"/>
          </p:nvPr>
        </p:nvSpPr>
        <p:spPr>
          <a:xfrm>
            <a:off x="2341304" y="359475"/>
            <a:ext cx="7729728" cy="1188720"/>
          </a:xfrm>
        </p:spPr>
        <p:txBody>
          <a:bodyPr/>
          <a:lstStyle/>
          <a:p>
            <a:r>
              <a:rPr lang="en-US" dirty="0"/>
              <a:t>The measuring unit</a:t>
            </a:r>
          </a:p>
        </p:txBody>
      </p:sp>
      <p:pic>
        <p:nvPicPr>
          <p:cNvPr id="4" name="Content Placeholder 3" descr="Diagram, engineering drawing&#10;&#10;Description automatically generated">
            <a:extLst>
              <a:ext uri="{FF2B5EF4-FFF2-40B4-BE49-F238E27FC236}">
                <a16:creationId xmlns:a16="http://schemas.microsoft.com/office/drawing/2014/main" id="{E4D0F0AB-DB91-4577-962B-7D5B6E161E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080" y="1760971"/>
            <a:ext cx="6767840" cy="4351338"/>
          </a:xfrm>
          <a:prstGeom prst="rect">
            <a:avLst/>
          </a:prstGeom>
        </p:spPr>
      </p:pic>
      <p:sp>
        <p:nvSpPr>
          <p:cNvPr id="3" name="TextBox 2">
            <a:extLst>
              <a:ext uri="{FF2B5EF4-FFF2-40B4-BE49-F238E27FC236}">
                <a16:creationId xmlns:a16="http://schemas.microsoft.com/office/drawing/2014/main" id="{A97C81F3-6404-402D-9D4F-DEB4C57041C1}"/>
              </a:ext>
            </a:extLst>
          </p:cNvPr>
          <p:cNvSpPr txBox="1"/>
          <p:nvPr/>
        </p:nvSpPr>
        <p:spPr>
          <a:xfrm>
            <a:off x="627961" y="1760971"/>
            <a:ext cx="2084119" cy="1477328"/>
          </a:xfrm>
          <a:prstGeom prst="rect">
            <a:avLst/>
          </a:prstGeom>
          <a:noFill/>
        </p:spPr>
        <p:txBody>
          <a:bodyPr wrap="square" rtlCol="0">
            <a:spAutoFit/>
          </a:bodyPr>
          <a:lstStyle/>
          <a:p>
            <a:r>
              <a:rPr lang="en-US" dirty="0"/>
              <a:t>1. Laser transmitter. 2. Rotating mirror. 3. Reflector. </a:t>
            </a:r>
          </a:p>
          <a:p>
            <a:r>
              <a:rPr lang="en-US" dirty="0"/>
              <a:t>4. Stationary mirror. 5. Lens.</a:t>
            </a:r>
          </a:p>
        </p:txBody>
      </p:sp>
      <p:sp>
        <p:nvSpPr>
          <p:cNvPr id="5" name="TextBox 4">
            <a:extLst>
              <a:ext uri="{FF2B5EF4-FFF2-40B4-BE49-F238E27FC236}">
                <a16:creationId xmlns:a16="http://schemas.microsoft.com/office/drawing/2014/main" id="{0F291241-D688-4687-80FE-AD89F4E96F70}"/>
              </a:ext>
            </a:extLst>
          </p:cNvPr>
          <p:cNvSpPr txBox="1"/>
          <p:nvPr/>
        </p:nvSpPr>
        <p:spPr>
          <a:xfrm>
            <a:off x="9479920" y="4357983"/>
            <a:ext cx="2186943" cy="1754326"/>
          </a:xfrm>
          <a:prstGeom prst="rect">
            <a:avLst/>
          </a:prstGeom>
          <a:noFill/>
        </p:spPr>
        <p:txBody>
          <a:bodyPr wrap="square" rtlCol="0">
            <a:spAutoFit/>
          </a:bodyPr>
          <a:lstStyle/>
          <a:p>
            <a:r>
              <a:rPr lang="en-US" dirty="0"/>
              <a:t>6. Optical filter. </a:t>
            </a:r>
          </a:p>
          <a:p>
            <a:r>
              <a:rPr lang="en-US" dirty="0"/>
              <a:t>7. Optical sensor.</a:t>
            </a:r>
          </a:p>
          <a:p>
            <a:r>
              <a:rPr lang="en-US" dirty="0"/>
              <a:t>8. d.c. Motor. </a:t>
            </a:r>
          </a:p>
          <a:p>
            <a:r>
              <a:rPr lang="en-US" dirty="0"/>
              <a:t>9. Encoder. </a:t>
            </a:r>
          </a:p>
          <a:p>
            <a:r>
              <a:rPr lang="en-US" dirty="0"/>
              <a:t>10. Calibration sensor.</a:t>
            </a:r>
          </a:p>
        </p:txBody>
      </p:sp>
    </p:spTree>
    <p:extLst>
      <p:ext uri="{BB962C8B-B14F-4D97-AF65-F5344CB8AC3E}">
        <p14:creationId xmlns:p14="http://schemas.microsoft.com/office/powerpoint/2010/main" val="297067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75EFCF0-0B20-4AD0-BE78-127139CEA084}"/>
              </a:ext>
            </a:extLst>
          </p:cNvPr>
          <p:cNvSpPr>
            <a:spLocks noGrp="1"/>
          </p:cNvSpPr>
          <p:nvPr>
            <p:ph sz="half" idx="1"/>
          </p:nvPr>
        </p:nvSpPr>
        <p:spPr>
          <a:xfrm>
            <a:off x="838200" y="1542473"/>
            <a:ext cx="5181600" cy="4634490"/>
          </a:xfrm>
        </p:spPr>
        <p:txBody>
          <a:bodyPr/>
          <a:lstStyle/>
          <a:p>
            <a:pPr algn="just"/>
            <a:r>
              <a:rPr lang="en-US" sz="1800" dirty="0">
                <a:latin typeface="Times New Roman" panose="02020603050405020304" pitchFamily="18" charset="0"/>
                <a:ea typeface="Calibri" panose="020F0502020204030204" pitchFamily="34" charset="0"/>
                <a:cs typeface="Times New Roman" panose="02020603050405020304" pitchFamily="18" charset="0"/>
              </a:rPr>
              <a:t>The figure besides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shows a vehicle entering one of the conveyor docking stations. The loading operation raises the lift  before the AGV enters the port. After accurate positioning, lower the lift  and pull the pallet out of the conveyor belt. For unloading, the process is reversed and the AGV moves to the port with the lift in the lower position. After the vehicle is placed, the lift lifts the pallet, and the vehicle leaves the harbor. The robot is equipped with a mechanical bumper that cuts off the power supply to the drive motor in the event of a collision. It also has an ultrasonic sensor, communication antenna and control / interface panel for obstacle detection and avoidance.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Content Placeholder 6" descr="Diagram&#10;&#10;Description automatically generated">
            <a:extLst>
              <a:ext uri="{FF2B5EF4-FFF2-40B4-BE49-F238E27FC236}">
                <a16:creationId xmlns:a16="http://schemas.microsoft.com/office/drawing/2014/main" id="{50A8B0A4-95AD-4B4F-BB13-1E8E0D01234C}"/>
              </a:ext>
            </a:extLst>
          </p:cNvPr>
          <p:cNvPicPr>
            <a:picLocks noGrp="1" noChangeAspect="1"/>
          </p:cNvPicPr>
          <p:nvPr>
            <p:ph sz="half" idx="2"/>
          </p:nvPr>
        </p:nvPicPr>
        <p:blipFill>
          <a:blip r:embed="rId2"/>
          <a:stretch>
            <a:fillRect/>
          </a:stretch>
        </p:blipFill>
        <p:spPr>
          <a:xfrm>
            <a:off x="6638925" y="1647075"/>
            <a:ext cx="4638675" cy="3282863"/>
          </a:xfrm>
          <a:prstGeom prst="rect">
            <a:avLst/>
          </a:prstGeom>
        </p:spPr>
      </p:pic>
    </p:spTree>
    <p:extLst>
      <p:ext uri="{BB962C8B-B14F-4D97-AF65-F5344CB8AC3E}">
        <p14:creationId xmlns:p14="http://schemas.microsoft.com/office/powerpoint/2010/main" val="22278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643CD4-DD65-4FDA-9E8A-D4FB70D3EDCD}"/>
              </a:ext>
            </a:extLst>
          </p:cNvPr>
          <p:cNvSpPr>
            <a:spLocks noGrp="1"/>
          </p:cNvSpPr>
          <p:nvPr>
            <p:ph type="title"/>
          </p:nvPr>
        </p:nvSpPr>
        <p:spPr>
          <a:xfrm>
            <a:off x="1534668" y="380799"/>
            <a:ext cx="9122664" cy="820039"/>
          </a:xfrm>
        </p:spPr>
        <p:txBody>
          <a:bodyPr/>
          <a:lstStyle/>
          <a:p>
            <a:r>
              <a:rPr lang="en-US"/>
              <a:t>Background On Position Estimation</a:t>
            </a:r>
            <a:endParaRPr lang="en-US" dirty="0"/>
          </a:p>
        </p:txBody>
      </p:sp>
      <p:sp>
        <p:nvSpPr>
          <p:cNvPr id="6" name="Content Placeholder 5">
            <a:extLst>
              <a:ext uri="{FF2B5EF4-FFF2-40B4-BE49-F238E27FC236}">
                <a16:creationId xmlns:a16="http://schemas.microsoft.com/office/drawing/2014/main" id="{3207F8D3-A73B-4FBA-89D2-9FA25C141625}"/>
              </a:ext>
            </a:extLst>
          </p:cNvPr>
          <p:cNvSpPr>
            <a:spLocks noGrp="1"/>
          </p:cNvSpPr>
          <p:nvPr>
            <p:ph idx="1"/>
          </p:nvPr>
        </p:nvSpPr>
        <p:spPr>
          <a:xfrm>
            <a:off x="838200" y="1571625"/>
            <a:ext cx="10515600" cy="4605338"/>
          </a:xfrm>
        </p:spPr>
        <p:txBody>
          <a:bodyPr>
            <a:normAutofit/>
          </a:bodyPr>
          <a:lstStyle/>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Localization or positioning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a core component of an autonomous guided vehicle. Since AGV drives on their own it is constantly required to know the current position of the AGV in order to reach the desired location or in order to carry out desired task. Positioning or localization is a capability of an AGV which makes them pinpoint to their current location inside the space. Various methods have been evolved throughout past few years. And the accuracy of the positioning system kept on increasing after evolution of every new technique. Selection of a particular positioning technique largely depends on the kind of application and kind of the resources like sensors and other stuff. Let us discuss some commonly used positioning techniques in AGVs.</a:t>
            </a: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Free Range positioning technique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is very flexible and widely used in autonomous vehicles. Since it is very good for unstructured and unknown environments it is very popular technique.</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Rigid navigation System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Rigid navigation systems guide vehicles with limited flexibility in predefined lanes. Common fixing methods include mechanical railroad tracks which is similar to railroad tracks, electrical / magnetic systems that guide vehicles through underfloor wire guides, optical / chemical strips placed on the surface of the floor.</a:t>
            </a:r>
          </a:p>
          <a:p>
            <a:endParaRPr lang="en-US" dirty="0"/>
          </a:p>
        </p:txBody>
      </p:sp>
    </p:spTree>
    <p:extLst>
      <p:ext uri="{BB962C8B-B14F-4D97-AF65-F5344CB8AC3E}">
        <p14:creationId xmlns:p14="http://schemas.microsoft.com/office/powerpoint/2010/main" val="4296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B0AD1E-6CD9-48AE-B265-4B4223C0BAED}"/>
              </a:ext>
            </a:extLst>
          </p:cNvPr>
          <p:cNvSpPr>
            <a:spLocks noGrp="1"/>
          </p:cNvSpPr>
          <p:nvPr>
            <p:ph idx="1"/>
          </p:nvPr>
        </p:nvSpPr>
        <p:spPr>
          <a:xfrm>
            <a:off x="838200" y="858982"/>
            <a:ext cx="10515600" cy="5317981"/>
          </a:xfrm>
        </p:spPr>
        <p:txBody>
          <a:bodyPr>
            <a:normAutofit fontScale="85000" lnSpcReduction="20000"/>
          </a:bodyPr>
          <a:lstStyle/>
          <a:p>
            <a:pPr marL="342900" marR="0" lvl="0" indent="-342900" algn="just">
              <a:lnSpc>
                <a:spcPct val="107000"/>
              </a:lnSpc>
              <a:spcBef>
                <a:spcPts val="0"/>
              </a:spcBef>
              <a:spcAft>
                <a:spcPts val="0"/>
              </a:spcAft>
              <a:buFont typeface="Symbol" panose="05050102010706020507" pitchFamily="18" charset="2"/>
              <a:buChar char=""/>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Inertial based Navigation System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The Inertial Navigation System is a self-contained device consisting of an Inertial Measurement Unit (IMU) and a Computational Unit. An IMU  typically consists of a 3-axis accelerometer, a 3-axis gyroscope, and possibly a 3-axis magnetometer, which measures the  angular velocity and acceleration of the system. A computing unit used to determine the attitude, position, and speed of a system based on  raw measurements from an IMU given an initial starting position and orientation. So, basically INS uses a computer, motion sensor (accelerometer), and rotation sensor (gyroscope) to position and direct moving objects without the need for external references and a navigation device that continuously calculates speed ,direction and speed of movement.</a:t>
            </a:r>
          </a:p>
          <a:p>
            <a:pPr marL="342900" marR="0" lvl="0" indent="-342900" algn="just">
              <a:lnSpc>
                <a:spcPct val="107000"/>
              </a:lnSpc>
              <a:spcBef>
                <a:spcPts val="0"/>
              </a:spcBef>
              <a:spcAft>
                <a:spcPts val="0"/>
              </a:spcAft>
              <a:buFont typeface="Symbol" panose="05050102010706020507" pitchFamily="18" charset="2"/>
              <a:buChar char=""/>
            </a:pP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Triangulation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Triangulation is a method of calculating a position based on a known distance between two measuring devices and the measurement angle from these two points to the object. This works in conjunction with the angle-side-angle triangle congruence theorem to  find the position of an object.</a:t>
            </a:r>
          </a:p>
          <a:p>
            <a:pPr marL="342900" marR="0" lvl="0" indent="-342900" algn="just">
              <a:lnSpc>
                <a:spcPct val="107000"/>
              </a:lnSpc>
              <a:spcBef>
                <a:spcPts val="0"/>
              </a:spcBef>
              <a:spcAft>
                <a:spcPts val="0"/>
              </a:spcAft>
              <a:buFont typeface="Symbol" panose="05050102010706020507" pitchFamily="18" charset="2"/>
              <a:buChar char=""/>
            </a:pP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Beacon Based Navigation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In this method the positioning of the AGV is carried out by the relative positioning of the vehicle with respect to the beacons or landmarks whose position is already known. The measurements can be angular as well as linear. And the beacons can be any transmitter receiver system like ultrasonic sensors, satellites or infrared waves.</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9646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5BCAE7-06FA-4C2B-948E-16C9C2228AAA}"/>
              </a:ext>
            </a:extLst>
          </p:cNvPr>
          <p:cNvSpPr>
            <a:spLocks noGrp="1"/>
          </p:cNvSpPr>
          <p:nvPr>
            <p:ph type="title"/>
          </p:nvPr>
        </p:nvSpPr>
        <p:spPr>
          <a:xfrm>
            <a:off x="2231136" y="513001"/>
            <a:ext cx="7729728" cy="1188720"/>
          </a:xfrm>
        </p:spPr>
        <p:txBody>
          <a:bodyPr/>
          <a:lstStyle/>
          <a:p>
            <a:r>
              <a:rPr lang="en-US" dirty="0"/>
              <a:t>Why data fusion of position-based navigation system??</a:t>
            </a:r>
          </a:p>
        </p:txBody>
      </p:sp>
      <p:sp>
        <p:nvSpPr>
          <p:cNvPr id="3" name="Content Placeholder 2">
            <a:extLst>
              <a:ext uri="{FF2B5EF4-FFF2-40B4-BE49-F238E27FC236}">
                <a16:creationId xmlns:a16="http://schemas.microsoft.com/office/drawing/2014/main" id="{B7F54867-FECB-45B4-85DC-0FFDD9478E8A}"/>
              </a:ext>
            </a:extLst>
          </p:cNvPr>
          <p:cNvSpPr>
            <a:spLocks noGrp="1"/>
          </p:cNvSpPr>
          <p:nvPr>
            <p:ph idx="1"/>
          </p:nvPr>
        </p:nvSpPr>
        <p:spPr>
          <a:xfrm>
            <a:off x="838200" y="2034946"/>
            <a:ext cx="10515600" cy="4351338"/>
          </a:xfrm>
        </p:spPr>
        <p:txBody>
          <a:bodyPr>
            <a:normAutofit fontScale="77500" lnSpcReduction="20000"/>
          </a:bodyPr>
          <a:lstStyle/>
          <a:p>
            <a:pPr marL="0" marR="0" algn="just">
              <a:lnSpc>
                <a:spcPct val="107000"/>
              </a:lnSpc>
              <a:spcBef>
                <a:spcPts val="0"/>
              </a:spcBef>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Moreover, it is not appropriate to rely on a single technique of positioning if very high accuracy is required. In this case fusion comes in the role. Fusing the data and outputs of various sensor and then estimating the desired result is known as sensor fusion. Even in the task of positioning sensor fusion improves the accuracy very drastically. Estimation of position often uses different data like odometry with other sensors to get the correct estimation.</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In the selected journal paper a robust positioning system has been proposed. The proposed positioning system fuses the data of odometry, a rotating beam of lasers having retro reflectors and Kalman filter. And the proposed positioning technique is tested on a mobile robot ROBI, which is placed in an industrial environment. The industrial environment is a flexible manufacturing system. The system includes two CNC cells with robots for loading and unloading, two robot assembly stations, an inspection and quality control station, and a linear one-way conveyor for material transfer. Each  CNC cell and  conveyor belt has a docking point for interfacing with the AGV.</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7339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0316F0-D5B1-454D-98EC-406A8CD27934}"/>
              </a:ext>
            </a:extLst>
          </p:cNvPr>
          <p:cNvSpPr>
            <a:spLocks noGrp="1"/>
          </p:cNvSpPr>
          <p:nvPr>
            <p:ph type="title"/>
          </p:nvPr>
        </p:nvSpPr>
        <p:spPr>
          <a:xfrm>
            <a:off x="2231136" y="678250"/>
            <a:ext cx="7729728" cy="1188720"/>
          </a:xfrm>
        </p:spPr>
        <p:txBody>
          <a:bodyPr/>
          <a:lstStyle/>
          <a:p>
            <a:r>
              <a:rPr lang="en-US" dirty="0"/>
              <a:t>Overview On Kalman Filter</a:t>
            </a:r>
          </a:p>
        </p:txBody>
      </p:sp>
      <p:sp>
        <p:nvSpPr>
          <p:cNvPr id="6" name="Content Placeholder 5">
            <a:extLst>
              <a:ext uri="{FF2B5EF4-FFF2-40B4-BE49-F238E27FC236}">
                <a16:creationId xmlns:a16="http://schemas.microsoft.com/office/drawing/2014/main" id="{3101447A-F505-42F1-BBCC-74E38D835201}"/>
              </a:ext>
            </a:extLst>
          </p:cNvPr>
          <p:cNvSpPr>
            <a:spLocks noGrp="1"/>
          </p:cNvSpPr>
          <p:nvPr>
            <p:ph idx="1"/>
          </p:nvPr>
        </p:nvSpPr>
        <p:spPr>
          <a:xfrm>
            <a:off x="838200" y="2090030"/>
            <a:ext cx="10515600" cy="2933662"/>
          </a:xfrm>
        </p:spPr>
        <p:txBody>
          <a:bodyPr/>
          <a:lstStyle/>
          <a:p>
            <a:pPr marL="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One of the most significant and widely used estimate algorithms is the Kalman Filter. The Kalman Filter generates hidden variable estimates based on erroneous and imprecise measurements. In addition, the Kalman Filter predicts the future state of the system based on previous estimates.</a:t>
            </a:r>
          </a:p>
          <a:p>
            <a:pPr marL="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face of uncertainty, one of the most difficult issues for tracking and control systems is to provide accurate and precise assessment of hidden variables. For example, consider the measurement uncertainty of GPS receivers is affected by a variety of external factors, including thermal noise, atmospheric effects, minor variations in satellite locations, receiver clock precision, and so on. In such case Kalman filters prove to be very useful and crucial for the accurate estimation.</a:t>
            </a:r>
          </a:p>
          <a:p>
            <a:endParaRPr lang="en-US" dirty="0"/>
          </a:p>
        </p:txBody>
      </p:sp>
    </p:spTree>
    <p:extLst>
      <p:ext uri="{BB962C8B-B14F-4D97-AF65-F5344CB8AC3E}">
        <p14:creationId xmlns:p14="http://schemas.microsoft.com/office/powerpoint/2010/main" val="98688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FBF5-1367-4550-ACD1-EB27155DCB69}"/>
              </a:ext>
            </a:extLst>
          </p:cNvPr>
          <p:cNvSpPr>
            <a:spLocks noGrp="1"/>
          </p:cNvSpPr>
          <p:nvPr>
            <p:ph type="title"/>
          </p:nvPr>
        </p:nvSpPr>
        <p:spPr>
          <a:xfrm>
            <a:off x="2242153" y="347747"/>
            <a:ext cx="7729728" cy="1188720"/>
          </a:xfrm>
        </p:spPr>
        <p:txBody>
          <a:bodyPr/>
          <a:lstStyle/>
          <a:p>
            <a:r>
              <a:rPr lang="en-US" dirty="0">
                <a:latin typeface="Times New Roman" panose="02020603050405020304" pitchFamily="18" charset="0"/>
                <a:cs typeface="Times New Roman" panose="02020603050405020304" pitchFamily="18" charset="0"/>
              </a:rPr>
              <a:t>Kalman Filter Equations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B52A79C-5897-48BA-AEB9-53528F5C62F7}"/>
                  </a:ext>
                </a:extLst>
              </p:cNvPr>
              <p:cNvGraphicFramePr>
                <a:graphicFrameLocks noGrp="1"/>
              </p:cNvGraphicFramePr>
              <p:nvPr>
                <p:extLst>
                  <p:ext uri="{D42A27DB-BD31-4B8C-83A1-F6EECF244321}">
                    <p14:modId xmlns:p14="http://schemas.microsoft.com/office/powerpoint/2010/main" val="178272164"/>
                  </p:ext>
                </p:extLst>
              </p:nvPr>
            </p:nvGraphicFramePr>
            <p:xfrm>
              <a:off x="3241964" y="1690688"/>
              <a:ext cx="5791200" cy="4802188"/>
            </p:xfrm>
            <a:graphic>
              <a:graphicData uri="http://schemas.openxmlformats.org/drawingml/2006/table">
                <a:tbl>
                  <a:tblPr firstRow="1" firstCol="1" bandRow="1">
                    <a:tableStyleId>{5C22544A-7EE6-4342-B048-85BDC9FD1C3A}</a:tableStyleId>
                  </a:tblPr>
                  <a:tblGrid>
                    <a:gridCol w="2895600">
                      <a:extLst>
                        <a:ext uri="{9D8B030D-6E8A-4147-A177-3AD203B41FA5}">
                          <a16:colId xmlns:a16="http://schemas.microsoft.com/office/drawing/2014/main" val="2425707494"/>
                        </a:ext>
                      </a:extLst>
                    </a:gridCol>
                    <a:gridCol w="2895600">
                      <a:extLst>
                        <a:ext uri="{9D8B030D-6E8A-4147-A177-3AD203B41FA5}">
                          <a16:colId xmlns:a16="http://schemas.microsoft.com/office/drawing/2014/main" val="3892240022"/>
                        </a:ext>
                      </a:extLst>
                    </a:gridCol>
                  </a:tblGrid>
                  <a:tr h="429637">
                    <a:tc>
                      <a:txBody>
                        <a:bodyPr/>
                        <a:lstStyle/>
                        <a:p>
                          <a:pPr marL="0" marR="0" algn="ctr">
                            <a:lnSpc>
                              <a:spcPct val="107000"/>
                            </a:lnSpc>
                            <a:spcBef>
                              <a:spcPts val="0"/>
                            </a:spcBef>
                            <a:spcAft>
                              <a:spcPts val="0"/>
                            </a:spcAft>
                          </a:pPr>
                          <a:r>
                            <a:rPr lang="en-US" sz="1100">
                              <a:effectLst/>
                            </a:rPr>
                            <a:t>Equation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Equation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617465"/>
                      </a:ext>
                    </a:extLst>
                  </a:tr>
                  <a:tr h="700707">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𝐾</m:t>
                                    </m:r>
                                  </m:e>
                                  <m:sub>
                                    <m:r>
                                      <a:rPr lang="en-US" sz="1200">
                                        <a:effectLst/>
                                        <a:latin typeface="Cambria Math" panose="02040503050406030204" pitchFamily="18" charset="0"/>
                                      </a:rPr>
                                      <m:t>𝑛</m:t>
                                    </m:r>
                                  </m:sub>
                                </m:sSub>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𝑛</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−1</m:t>
                                        </m:r>
                                      </m:sub>
                                    </m:sSub>
                                  </m:e>
                                </m:d>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State update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8208287"/>
                      </a:ext>
                    </a:extLst>
                  </a:tr>
                  <a:tr h="1410272">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sub>
                                    <m:r>
                                      <a:rPr lang="en-US" sz="1200">
                                        <a:effectLst/>
                                        <a:latin typeface="Cambria Math" panose="02040503050406030204" pitchFamily="18" charset="0"/>
                                      </a:rPr>
                                      <m:t>𝑛</m:t>
                                    </m:r>
                                    <m:r>
                                      <a:rPr lang="en-US" sz="1200">
                                        <a:effectLst/>
                                        <a:latin typeface="Cambria Math" panose="02040503050406030204" pitchFamily="18" charset="0"/>
                                      </a:rPr>
                                      <m:t>+1,</m:t>
                                    </m:r>
                                    <m:r>
                                      <a:rPr lang="en-US" sz="1200">
                                        <a:effectLst/>
                                        <a:latin typeface="Cambria Math" panose="02040503050406030204" pitchFamily="18" charset="0"/>
                                      </a:rPr>
                                      <m:t>𝑛</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r>
                                  <a:rPr lang="en-US" sz="1200">
                                    <a:effectLst/>
                                    <a:latin typeface="Cambria Math" panose="02040503050406030204" pitchFamily="18" charset="0"/>
                                  </a:rPr>
                                  <m:t>+</m:t>
                                </m:r>
                                <m:r>
                                  <m:rPr>
                                    <m:sty m:val="p"/>
                                  </m:rPr>
                                  <a:rPr lang="en-US" sz="1200">
                                    <a:effectLst/>
                                    <a:latin typeface="Cambria Math" panose="02040503050406030204" pitchFamily="18" charset="0"/>
                                  </a:rPr>
                                  <m:t>Δ</m:t>
                                </m:r>
                                <m:r>
                                  <a:rPr lang="en-US" sz="1200">
                                    <a:effectLst/>
                                    <a:latin typeface="Cambria Math" panose="02040503050406030204" pitchFamily="18" charset="0"/>
                                  </a:rPr>
                                  <m:t>𝑡</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oMath>
                            </m:oMathPara>
                          </a14:m>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acc>
                                  </m:e>
                                  <m:sub>
                                    <m:r>
                                      <a:rPr lang="en-US" sz="1200">
                                        <a:effectLst/>
                                        <a:latin typeface="Cambria Math" panose="02040503050406030204" pitchFamily="18" charset="0"/>
                                      </a:rPr>
                                      <m:t>𝑛</m:t>
                                    </m:r>
                                    <m:r>
                                      <a:rPr lang="en-US" sz="1200">
                                        <a:effectLst/>
                                        <a:latin typeface="Cambria Math" panose="02040503050406030204" pitchFamily="18" charset="0"/>
                                      </a:rPr>
                                      <m:t>+1,</m:t>
                                    </m:r>
                                    <m:r>
                                      <a:rPr lang="en-US" sz="1200">
                                        <a:effectLst/>
                                        <a:latin typeface="Cambria Math" panose="02040503050406030204" pitchFamily="18" charset="0"/>
                                      </a:rPr>
                                      <m:t>𝑛</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acc>
                                          <m:accPr>
                                            <m:chr m:val="̇"/>
                                            <m:ctrlPr>
                                              <a:rPr lang="en-US" sz="1200" i="1">
                                                <a:effectLst/>
                                                <a:latin typeface="Cambria Math" panose="02040503050406030204" pitchFamily="18" charset="0"/>
                                              </a:rPr>
                                            </m:ctrlPr>
                                          </m:accPr>
                                          <m:e>
                                            <m:r>
                                              <a:rPr lang="en-US" sz="1200">
                                                <a:effectLst/>
                                                <a:latin typeface="Cambria Math" panose="02040503050406030204" pitchFamily="18" charset="0"/>
                                              </a:rPr>
                                              <m:t>𝑥</m:t>
                                            </m:r>
                                          </m:e>
                                        </m:acc>
                                      </m:e>
                                    </m:acc>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oMath>
                            </m:oMathPara>
                          </a14:m>
                          <a:endParaRPr lang="en-US" sz="1100">
                            <a:effectLst/>
                          </a:endParaRPr>
                        </a:p>
                        <a:p>
                          <a:pPr marL="0" marR="0" algn="ctr">
                            <a:lnSpc>
                              <a:spcPct val="107000"/>
                            </a:lnSpc>
                            <a:spcBef>
                              <a:spcPts val="0"/>
                            </a:spcBef>
                            <a:spcAft>
                              <a:spcPts val="0"/>
                            </a:spcAft>
                          </a:pPr>
                          <a:r>
                            <a:rPr lang="en-US" sz="1200">
                              <a:effectLst/>
                            </a:rPr>
                            <a:t>(for constant velocity dynamics)</a:t>
                          </a:r>
                          <a:endParaRPr lang="en-US" sz="1100">
                            <a:effectLst/>
                          </a:endParaRPr>
                        </a:p>
                        <a:p>
                          <a:pPr marL="0" marR="0" algn="just">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State Exploration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882263"/>
                      </a:ext>
                    </a:extLst>
                  </a:tr>
                  <a:tr h="844214">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𝐾</m:t>
                                    </m:r>
                                  </m:e>
                                  <m:sub>
                                    <m:r>
                                      <a:rPr lang="en-US" sz="1200">
                                        <a:effectLst/>
                                        <a:latin typeface="Cambria Math" panose="02040503050406030204" pitchFamily="18" charset="0"/>
                                      </a:rPr>
                                      <m:t>𝑛</m:t>
                                    </m:r>
                                  </m:sub>
                                </m:sSub>
                                <m:r>
                                  <a:rPr lang="en-US" sz="1200">
                                    <a:effectLst/>
                                    <a:latin typeface="Cambria Math" panose="02040503050406030204" pitchFamily="18" charset="0"/>
                                  </a:rPr>
                                  <m:t>=</m:t>
                                </m:r>
                                <m:f>
                                  <m:fPr>
                                    <m:ctrlPr>
                                      <a:rPr lang="en-US" sz="1200" i="1">
                                        <a:effectLst/>
                                        <a:latin typeface="Cambria Math" panose="02040503050406030204" pitchFamily="18" charset="0"/>
                                      </a:rPr>
                                    </m:ctrlPr>
                                  </m:fPr>
                                  <m:num>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−1</m:t>
                                        </m:r>
                                      </m:sub>
                                    </m:sSub>
                                  </m:num>
                                  <m:den>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𝑟</m:t>
                                        </m:r>
                                      </m:e>
                                      <m:sub>
                                        <m:r>
                                          <a:rPr lang="en-US" sz="1200">
                                            <a:effectLst/>
                                            <a:latin typeface="Cambria Math" panose="02040503050406030204" pitchFamily="18" charset="0"/>
                                          </a:rPr>
                                          <m:t>𝑛</m:t>
                                        </m:r>
                                      </m:sub>
                                    </m:sSub>
                                  </m:den>
                                </m:f>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Kalman Gain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9950307"/>
                      </a:ext>
                    </a:extLst>
                  </a:tr>
                  <a:tr h="708679">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r>
                                  <a:rPr lang="en-US" sz="1200">
                                    <a:effectLst/>
                                    <a:latin typeface="Cambria Math" panose="02040503050406030204" pitchFamily="18" charset="0"/>
                                  </a:rPr>
                                  <m:t>=</m:t>
                                </m:r>
                                <m:d>
                                  <m:dPr>
                                    <m:ctrlPr>
                                      <a:rPr lang="en-US" sz="1200" i="1">
                                        <a:effectLst/>
                                        <a:latin typeface="Cambria Math" panose="02040503050406030204" pitchFamily="18" charset="0"/>
                                      </a:rPr>
                                    </m:ctrlPr>
                                  </m:dPr>
                                  <m:e>
                                    <m:r>
                                      <a:rPr lang="en-US" sz="1200">
                                        <a:effectLst/>
                                        <a:latin typeface="Cambria Math" panose="02040503050406030204" pitchFamily="18" charset="0"/>
                                      </a:rPr>
                                      <m:t>1−</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𝐾</m:t>
                                        </m:r>
                                      </m:e>
                                      <m:sub>
                                        <m:r>
                                          <a:rPr lang="en-US" sz="1200">
                                            <a:effectLst/>
                                            <a:latin typeface="Cambria Math" panose="02040503050406030204" pitchFamily="18" charset="0"/>
                                          </a:rPr>
                                          <m:t>𝑛</m:t>
                                        </m:r>
                                      </m:sub>
                                    </m:sSub>
                                  </m:e>
                                </m:d>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−1</m:t>
                                    </m:r>
                                  </m:sub>
                                </m:sSub>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Covariance update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4515236"/>
                      </a:ext>
                    </a:extLst>
                  </a:tr>
                  <a:tr h="708679">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just">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+1,</m:t>
                                    </m:r>
                                    <m:r>
                                      <a:rPr lang="en-US" sz="1200">
                                        <a:effectLst/>
                                        <a:latin typeface="Cambria Math" panose="02040503050406030204" pitchFamily="18" charset="0"/>
                                      </a:rPr>
                                      <m:t>𝑛</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𝑝</m:t>
                                    </m:r>
                                  </m:e>
                                  <m:sub>
                                    <m:r>
                                      <a:rPr lang="en-US" sz="1200">
                                        <a:effectLst/>
                                        <a:latin typeface="Cambria Math" panose="02040503050406030204" pitchFamily="18" charset="0"/>
                                      </a:rPr>
                                      <m:t>𝑛</m:t>
                                    </m:r>
                                    <m:r>
                                      <a:rPr lang="en-US" sz="1200">
                                        <a:effectLst/>
                                        <a:latin typeface="Cambria Math" panose="02040503050406030204" pitchFamily="18" charset="0"/>
                                      </a:rPr>
                                      <m:t>,</m:t>
                                    </m:r>
                                    <m:r>
                                      <a:rPr lang="en-US" sz="1200">
                                        <a:effectLst/>
                                        <a:latin typeface="Cambria Math" panose="02040503050406030204" pitchFamily="18" charset="0"/>
                                      </a:rPr>
                                      <m:t>𝑛</m:t>
                                    </m:r>
                                  </m:sub>
                                </m:sSub>
                              </m:oMath>
                            </m:oMathPara>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 </a:t>
                          </a:r>
                          <a:endParaRPr lang="en-US" sz="1100" dirty="0">
                            <a:effectLst/>
                          </a:endParaRPr>
                        </a:p>
                        <a:p>
                          <a:pPr marL="0" marR="0" algn="ctr">
                            <a:lnSpc>
                              <a:spcPct val="107000"/>
                            </a:lnSpc>
                            <a:spcBef>
                              <a:spcPts val="0"/>
                            </a:spcBef>
                            <a:spcAft>
                              <a:spcPts val="0"/>
                            </a:spcAft>
                          </a:pPr>
                          <a:r>
                            <a:rPr lang="en-US" sz="1200" dirty="0">
                              <a:effectLst/>
                            </a:rPr>
                            <a:t>Covariance Extrapolation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114931"/>
                      </a:ext>
                    </a:extLst>
                  </a:tr>
                </a:tbl>
              </a:graphicData>
            </a:graphic>
          </p:graphicFrame>
        </mc:Choice>
        <mc:Fallback xmlns="">
          <p:graphicFrame>
            <p:nvGraphicFramePr>
              <p:cNvPr id="6" name="Table 5">
                <a:extLst>
                  <a:ext uri="{FF2B5EF4-FFF2-40B4-BE49-F238E27FC236}">
                    <a16:creationId xmlns:a16="http://schemas.microsoft.com/office/drawing/2014/main" id="{3B52A79C-5897-48BA-AEB9-53528F5C62F7}"/>
                  </a:ext>
                </a:extLst>
              </p:cNvPr>
              <p:cNvGraphicFramePr>
                <a:graphicFrameLocks noGrp="1"/>
              </p:cNvGraphicFramePr>
              <p:nvPr>
                <p:extLst>
                  <p:ext uri="{D42A27DB-BD31-4B8C-83A1-F6EECF244321}">
                    <p14:modId xmlns:p14="http://schemas.microsoft.com/office/powerpoint/2010/main" val="178272164"/>
                  </p:ext>
                </p:extLst>
              </p:nvPr>
            </p:nvGraphicFramePr>
            <p:xfrm>
              <a:off x="3241964" y="1690688"/>
              <a:ext cx="5791200" cy="4802188"/>
            </p:xfrm>
            <a:graphic>
              <a:graphicData uri="http://schemas.openxmlformats.org/drawingml/2006/table">
                <a:tbl>
                  <a:tblPr firstRow="1" firstCol="1" bandRow="1">
                    <a:tableStyleId>{5C22544A-7EE6-4342-B048-85BDC9FD1C3A}</a:tableStyleId>
                  </a:tblPr>
                  <a:tblGrid>
                    <a:gridCol w="2895600">
                      <a:extLst>
                        <a:ext uri="{9D8B030D-6E8A-4147-A177-3AD203B41FA5}">
                          <a16:colId xmlns:a16="http://schemas.microsoft.com/office/drawing/2014/main" val="2425707494"/>
                        </a:ext>
                      </a:extLst>
                    </a:gridCol>
                    <a:gridCol w="2895600">
                      <a:extLst>
                        <a:ext uri="{9D8B030D-6E8A-4147-A177-3AD203B41FA5}">
                          <a16:colId xmlns:a16="http://schemas.microsoft.com/office/drawing/2014/main" val="3892240022"/>
                        </a:ext>
                      </a:extLst>
                    </a:gridCol>
                  </a:tblGrid>
                  <a:tr h="429637">
                    <a:tc>
                      <a:txBody>
                        <a:bodyPr/>
                        <a:lstStyle/>
                        <a:p>
                          <a:pPr marL="0" marR="0" algn="ctr">
                            <a:lnSpc>
                              <a:spcPct val="107000"/>
                            </a:lnSpc>
                            <a:spcBef>
                              <a:spcPts val="0"/>
                            </a:spcBef>
                            <a:spcAft>
                              <a:spcPts val="0"/>
                            </a:spcAft>
                          </a:pPr>
                          <a:r>
                            <a:rPr lang="en-US" sz="1100">
                              <a:effectLst/>
                            </a:rPr>
                            <a:t>Equation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Equation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617465"/>
                      </a:ext>
                    </a:extLst>
                  </a:tr>
                  <a:tr h="700707">
                    <a:tc>
                      <a:txBody>
                        <a:bodyPr/>
                        <a:lstStyle/>
                        <a:p>
                          <a:endParaRPr lang="en-US"/>
                        </a:p>
                      </a:txBody>
                      <a:tcPr marL="68580" marR="68580" marT="0" marB="0">
                        <a:blipFill>
                          <a:blip r:embed="rId2"/>
                          <a:stretch>
                            <a:fillRect l="-210" t="-67826" r="-100630" b="-526087"/>
                          </a:stretch>
                        </a:blipFill>
                      </a:tcPr>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State update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8208287"/>
                      </a:ext>
                    </a:extLst>
                  </a:tr>
                  <a:tr h="1410272">
                    <a:tc>
                      <a:txBody>
                        <a:bodyPr/>
                        <a:lstStyle/>
                        <a:p>
                          <a:endParaRPr lang="en-US"/>
                        </a:p>
                      </a:txBody>
                      <a:tcPr marL="68580" marR="68580" marT="0" marB="0">
                        <a:blipFill>
                          <a:blip r:embed="rId2"/>
                          <a:stretch>
                            <a:fillRect l="-210" t="-83550" r="-100630" b="-161905"/>
                          </a:stretch>
                        </a:blipFill>
                      </a:tcPr>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State Exploration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882263"/>
                      </a:ext>
                    </a:extLst>
                  </a:tr>
                  <a:tr h="844214">
                    <a:tc>
                      <a:txBody>
                        <a:bodyPr/>
                        <a:lstStyle/>
                        <a:p>
                          <a:endParaRPr lang="en-US"/>
                        </a:p>
                      </a:txBody>
                      <a:tcPr marL="68580" marR="68580" marT="0" marB="0">
                        <a:blipFill>
                          <a:blip r:embed="rId2"/>
                          <a:stretch>
                            <a:fillRect l="-210" t="-305036" r="-100630" b="-169065"/>
                          </a:stretch>
                        </a:blipFill>
                      </a:tcPr>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Kalman Gain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9950307"/>
                      </a:ext>
                    </a:extLst>
                  </a:tr>
                  <a:tr h="708679">
                    <a:tc>
                      <a:txBody>
                        <a:bodyPr/>
                        <a:lstStyle/>
                        <a:p>
                          <a:endParaRPr lang="en-US"/>
                        </a:p>
                      </a:txBody>
                      <a:tcPr marL="68580" marR="68580" marT="0" marB="0">
                        <a:blipFill>
                          <a:blip r:embed="rId2"/>
                          <a:stretch>
                            <a:fillRect l="-210" t="-481197" r="-100630" b="-100855"/>
                          </a:stretch>
                        </a:blipFill>
                      </a:tcPr>
                    </a:tc>
                    <a:tc>
                      <a:txBody>
                        <a:bodyPr/>
                        <a:lstStyle/>
                        <a:p>
                          <a:pPr marL="0" marR="0" algn="just">
                            <a:lnSpc>
                              <a:spcPct val="107000"/>
                            </a:lnSpc>
                            <a:spcBef>
                              <a:spcPts val="0"/>
                            </a:spcBef>
                            <a:spcAft>
                              <a:spcPts val="0"/>
                            </a:spcAft>
                          </a:pPr>
                          <a:r>
                            <a:rPr lang="en-US" sz="1200">
                              <a:effectLst/>
                            </a:rPr>
                            <a:t> </a:t>
                          </a:r>
                          <a:endParaRPr lang="en-US" sz="1100">
                            <a:effectLst/>
                          </a:endParaRPr>
                        </a:p>
                        <a:p>
                          <a:pPr marL="0" marR="0" algn="ctr">
                            <a:lnSpc>
                              <a:spcPct val="107000"/>
                            </a:lnSpc>
                            <a:spcBef>
                              <a:spcPts val="0"/>
                            </a:spcBef>
                            <a:spcAft>
                              <a:spcPts val="0"/>
                            </a:spcAft>
                          </a:pPr>
                          <a:r>
                            <a:rPr lang="en-US" sz="1200">
                              <a:effectLst/>
                            </a:rPr>
                            <a:t>Covariance update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4515236"/>
                      </a:ext>
                    </a:extLst>
                  </a:tr>
                  <a:tr h="708679">
                    <a:tc>
                      <a:txBody>
                        <a:bodyPr/>
                        <a:lstStyle/>
                        <a:p>
                          <a:endParaRPr lang="en-US"/>
                        </a:p>
                      </a:txBody>
                      <a:tcPr marL="68580" marR="68580" marT="0" marB="0">
                        <a:blipFill>
                          <a:blip r:embed="rId2"/>
                          <a:stretch>
                            <a:fillRect l="-210" t="-586207" r="-100630" b="-1724"/>
                          </a:stretch>
                        </a:blipFill>
                      </a:tcPr>
                    </a:tc>
                    <a:tc>
                      <a:txBody>
                        <a:bodyPr/>
                        <a:lstStyle/>
                        <a:p>
                          <a:pPr marL="0" marR="0" algn="ctr">
                            <a:lnSpc>
                              <a:spcPct val="107000"/>
                            </a:lnSpc>
                            <a:spcBef>
                              <a:spcPts val="0"/>
                            </a:spcBef>
                            <a:spcAft>
                              <a:spcPts val="0"/>
                            </a:spcAft>
                          </a:pPr>
                          <a:r>
                            <a:rPr lang="en-US" sz="1200" dirty="0">
                              <a:effectLst/>
                            </a:rPr>
                            <a:t> </a:t>
                          </a:r>
                          <a:endParaRPr lang="en-US" sz="1100" dirty="0">
                            <a:effectLst/>
                          </a:endParaRPr>
                        </a:p>
                        <a:p>
                          <a:pPr marL="0" marR="0" algn="ctr">
                            <a:lnSpc>
                              <a:spcPct val="107000"/>
                            </a:lnSpc>
                            <a:spcBef>
                              <a:spcPts val="0"/>
                            </a:spcBef>
                            <a:spcAft>
                              <a:spcPts val="0"/>
                            </a:spcAft>
                          </a:pPr>
                          <a:r>
                            <a:rPr lang="en-US" sz="1200" dirty="0">
                              <a:effectLst/>
                            </a:rPr>
                            <a:t>Covariance Extrapolation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114931"/>
                      </a:ext>
                    </a:extLst>
                  </a:tr>
                </a:tbl>
              </a:graphicData>
            </a:graphic>
          </p:graphicFrame>
        </mc:Fallback>
      </mc:AlternateContent>
    </p:spTree>
    <p:extLst>
      <p:ext uri="{BB962C8B-B14F-4D97-AF65-F5344CB8AC3E}">
        <p14:creationId xmlns:p14="http://schemas.microsoft.com/office/powerpoint/2010/main" val="40115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F2688D-028A-4C52-B55D-B78623AE4A57}"/>
                  </a:ext>
                </a:extLst>
              </p:cNvPr>
              <p:cNvSpPr>
                <a:spLocks noGrp="1"/>
              </p:cNvSpPr>
              <p:nvPr>
                <p:ph idx="1"/>
              </p:nvPr>
            </p:nvSpPr>
            <p:spPr>
              <a:xfrm>
                <a:off x="838200" y="1454727"/>
                <a:ext cx="10515600" cy="5110163"/>
              </a:xfrm>
            </p:spPr>
            <p:txBody>
              <a:bodyPr>
                <a:normAutofit/>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State Update Equation: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measuring residual, often known as the innovation, is denoted by the phrase </a:t>
                </a:r>
                <a14:m>
                  <m:oMath xmlns:m="http://schemas.openxmlformats.org/officeDocument/2006/math">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e>
                    </m:d>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new knowledge is contained in the innovation.</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increases, (1-n) decreases in our example. This indicates that we don't have enough information about the current state to estimate it at first, therefore we rely on measurements. Because (1-n) diminishes as we go on, each subsequent measurement has less weight in the estimating process. The new measurements' contribution would eventually become insignificant. It will be called initial guess and it will be the first estimate.</a:t>
                </a:r>
              </a:p>
              <a:p>
                <a:pPr marL="742950" marR="0" lvl="1" indent="-285750" algn="just">
                  <a:lnSpc>
                    <a:spcPct val="107000"/>
                  </a:lnSpc>
                  <a:spcBef>
                    <a:spcPts val="0"/>
                  </a:spcBef>
                  <a:spcAft>
                    <a:spcPts val="800"/>
                  </a:spcAft>
                  <a:buFont typeface="Courier New" panose="02070309020205020404" pitchFamily="49" charset="0"/>
                  <a:buChar char="o"/>
                </a:pP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is known as the Kalman gain factor.</a:t>
                </a:r>
              </a:p>
              <a:p>
                <a:pPr marL="342900" marR="0" lvl="0" indent="-342900" algn="just">
                  <a:lnSpc>
                    <a:spcPct val="107000"/>
                  </a:lnSpc>
                  <a:spcBef>
                    <a:spcPts val="0"/>
                  </a:spcBef>
                  <a:spcAft>
                    <a:spcPts val="0"/>
                  </a:spcAft>
                  <a:buFont typeface="Symbol" panose="05050102010706020507" pitchFamily="18" charset="2"/>
                  <a:buChar char=""/>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DF2688D-028A-4C52-B55D-B78623AE4A57}"/>
                  </a:ext>
                </a:extLst>
              </p:cNvPr>
              <p:cNvSpPr>
                <a:spLocks noGrp="1" noRot="1" noChangeAspect="1" noMove="1" noResize="1" noEditPoints="1" noAdjustHandles="1" noChangeArrowheads="1" noChangeShapeType="1" noTextEdit="1"/>
              </p:cNvSpPr>
              <p:nvPr>
                <p:ph idx="1"/>
              </p:nvPr>
            </p:nvSpPr>
            <p:spPr>
              <a:xfrm>
                <a:off x="838200" y="1454727"/>
                <a:ext cx="10515600" cy="5110163"/>
              </a:xfrm>
              <a:blipFill>
                <a:blip r:embed="rId2"/>
                <a:stretch>
                  <a:fillRect l="-638" t="-955" r="-2377"/>
                </a:stretch>
              </a:blipFill>
            </p:spPr>
            <p:txBody>
              <a:bodyPr/>
              <a:lstStyle/>
              <a:p>
                <a:r>
                  <a:rPr lang="en-US">
                    <a:noFill/>
                  </a:rPr>
                  <a:t> </a:t>
                </a:r>
              </a:p>
            </p:txBody>
          </p:sp>
        </mc:Fallback>
      </mc:AlternateContent>
    </p:spTree>
    <p:extLst>
      <p:ext uri="{BB962C8B-B14F-4D97-AF65-F5344CB8AC3E}">
        <p14:creationId xmlns:p14="http://schemas.microsoft.com/office/powerpoint/2010/main" val="6709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18115C-B6BA-4A54-9655-025AC4945024}"/>
                  </a:ext>
                </a:extLst>
              </p:cNvPr>
              <p:cNvSpPr>
                <a:spLocks noGrp="1"/>
              </p:cNvSpPr>
              <p:nvPr>
                <p:ph idx="1"/>
              </p:nvPr>
            </p:nvSpPr>
            <p:spPr>
              <a:xfrm>
                <a:off x="838200" y="1372580"/>
                <a:ext cx="10515600" cy="4947603"/>
              </a:xfrm>
            </p:spPr>
            <p:txBody>
              <a:bodyPr>
                <a:normAutofit/>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Kalman Gain Equation:  </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Kalman Gain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is the weight that we assign to the measurement, as you can see. And (1-</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is the value we assign to the estimate.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Kalman Gain is a value that ranges from 0 to 1: 0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Kalman Gain is near to zero when the measurement uncertainty is big, and the estimate uncertainty is modest. As a result, we assign the estimate a high weight and the measurement a low weight. The Kalman Gain, on the other hand, is near to one when the measurement uncertainty is small, and the estimate uncertainty is significant.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As a result, we give the estimate a low weight and the measurement a high weight. The Kalman gain equals 0.5 when the measurement uncertainty equals the estimate uncertainty.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α -β (-γ ) in a Kalman filter are calculated dynamically for each filter iteration. These values are known as Kalman Gain and are denoted by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118115C-B6BA-4A54-9655-025AC4945024}"/>
                  </a:ext>
                </a:extLst>
              </p:cNvPr>
              <p:cNvSpPr>
                <a:spLocks noGrp="1" noRot="1" noChangeAspect="1" noMove="1" noResize="1" noEditPoints="1" noAdjustHandles="1" noChangeArrowheads="1" noChangeShapeType="1" noTextEdit="1"/>
              </p:cNvSpPr>
              <p:nvPr>
                <p:ph idx="1"/>
              </p:nvPr>
            </p:nvSpPr>
            <p:spPr>
              <a:xfrm>
                <a:off x="838200" y="1372580"/>
                <a:ext cx="10515600" cy="4947603"/>
              </a:xfrm>
              <a:blipFill>
                <a:blip r:embed="rId2"/>
                <a:stretch>
                  <a:fillRect l="-638" t="-985" r="-580"/>
                </a:stretch>
              </a:blipFill>
            </p:spPr>
            <p:txBody>
              <a:bodyPr/>
              <a:lstStyle/>
              <a:p>
                <a:r>
                  <a:rPr lang="en-US">
                    <a:noFill/>
                  </a:rPr>
                  <a:t> </a:t>
                </a:r>
              </a:p>
            </p:txBody>
          </p:sp>
        </mc:Fallback>
      </mc:AlternateContent>
    </p:spTree>
    <p:extLst>
      <p:ext uri="{BB962C8B-B14F-4D97-AF65-F5344CB8AC3E}">
        <p14:creationId xmlns:p14="http://schemas.microsoft.com/office/powerpoint/2010/main" val="42649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9E5306-7792-43F6-B77E-5D3EEB4B05BA}"/>
                  </a:ext>
                </a:extLst>
              </p:cNvPr>
              <p:cNvSpPr>
                <a:spLocks noGrp="1"/>
              </p:cNvSpPr>
              <p:nvPr>
                <p:ph idx="1"/>
              </p:nvPr>
            </p:nvSpPr>
            <p:spPr>
              <a:xfrm>
                <a:off x="838200" y="634204"/>
                <a:ext cx="10515600" cy="5689477"/>
              </a:xfrm>
            </p:spPr>
            <p:txBody>
              <a:bodyPr>
                <a:normAutofit/>
              </a:bodyPr>
              <a:lstStyle/>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Covariance Update Equation: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equation updates the current state's estimated uncertainty. The Covariance Update Equation is what it's called.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Since (1-</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)&lt;=1, it is obvious from the equation that the estimate uncertainty gets less with each filter iteration. When the measurement uncertainty is high, the Kalman gain is low, resulting in a sluggish convergence of the estimate uncertainty. When the measurement uncertainty is minimal, however, the Kalman gain is substantial, and the estimate uncertainty quickly approaches zero.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07000"/>
                  </a:lnSpc>
                  <a:spcBef>
                    <a:spcPts val="0"/>
                  </a:spcBef>
                  <a:spcAft>
                    <a:spcPts val="0"/>
                  </a:spcAft>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Covariance Extrapolation Equation: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covariance extrapolation equation is also known as the estimate uncertainty equation. It estimates the required state.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example, consider radar-based positioning. The current location estimate uncertainty plus the current velocity estimate uncertainty multiplied by time squared equals the predicted position estimate uncertainty. The uncertainty of the expected velocity estimate is the same as the uncertainty of the present velocity estimate.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159E5306-7792-43F6-B77E-5D3EEB4B05BA}"/>
                  </a:ext>
                </a:extLst>
              </p:cNvPr>
              <p:cNvSpPr>
                <a:spLocks noGrp="1" noRot="1" noChangeAspect="1" noMove="1" noResize="1" noEditPoints="1" noAdjustHandles="1" noChangeArrowheads="1" noChangeShapeType="1" noTextEdit="1"/>
              </p:cNvSpPr>
              <p:nvPr>
                <p:ph idx="1"/>
              </p:nvPr>
            </p:nvSpPr>
            <p:spPr>
              <a:xfrm>
                <a:off x="838200" y="634204"/>
                <a:ext cx="10515600" cy="5689477"/>
              </a:xfrm>
              <a:blipFill>
                <a:blip r:embed="rId2"/>
                <a:stretch>
                  <a:fillRect l="-522" t="-643" r="-464"/>
                </a:stretch>
              </a:blipFill>
            </p:spPr>
            <p:txBody>
              <a:bodyPr/>
              <a:lstStyle/>
              <a:p>
                <a:r>
                  <a:rPr lang="en-US">
                    <a:noFill/>
                  </a:rPr>
                  <a:t> </a:t>
                </a:r>
              </a:p>
            </p:txBody>
          </p:sp>
        </mc:Fallback>
      </mc:AlternateContent>
    </p:spTree>
    <p:extLst>
      <p:ext uri="{BB962C8B-B14F-4D97-AF65-F5344CB8AC3E}">
        <p14:creationId xmlns:p14="http://schemas.microsoft.com/office/powerpoint/2010/main" val="222105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5B96-0B76-4B26-AA4B-3361C03A807C}"/>
              </a:ext>
            </a:extLst>
          </p:cNvPr>
          <p:cNvSpPr>
            <a:spLocks noGrp="1"/>
          </p:cNvSpPr>
          <p:nvPr>
            <p:ph type="title"/>
          </p:nvPr>
        </p:nvSpPr>
        <p:spPr>
          <a:xfrm>
            <a:off x="2231136" y="374383"/>
            <a:ext cx="7729728" cy="1188720"/>
          </a:xfrm>
        </p:spPr>
        <p:txBody>
          <a:bodyPr/>
          <a:lstStyle/>
          <a:p>
            <a:r>
              <a:rPr lang="en-US" dirty="0"/>
              <a:t>Abstract</a:t>
            </a:r>
          </a:p>
        </p:txBody>
      </p:sp>
      <p:sp>
        <p:nvSpPr>
          <p:cNvPr id="3" name="Content Placeholder 2">
            <a:extLst>
              <a:ext uri="{FF2B5EF4-FFF2-40B4-BE49-F238E27FC236}">
                <a16:creationId xmlns:a16="http://schemas.microsoft.com/office/drawing/2014/main" id="{86787429-4693-4344-ABD1-8A6FC22D1D50}"/>
              </a:ext>
            </a:extLst>
          </p:cNvPr>
          <p:cNvSpPr>
            <a:spLocks noGrp="1"/>
          </p:cNvSpPr>
          <p:nvPr>
            <p:ph idx="1"/>
          </p:nvPr>
        </p:nvSpPr>
        <p:spPr>
          <a:xfrm>
            <a:off x="838200" y="1964171"/>
            <a:ext cx="10515600" cy="4351338"/>
          </a:xfrm>
        </p:spPr>
        <p:txBody>
          <a:bodyPr>
            <a:normAutofit/>
          </a:bodyPr>
          <a:lstStyle/>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Since last two decades, autonomous vehicles are being used more and more .With these localization and accurate estimation of the positioning of the autonomous vehicle becomes very crucial.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Common localization techniques include visual odometry and localization using triangulation. But with the need of the industry more and more accuracy is required in  the positioning of the autonomous vehicle.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report analyzes and gives a detail explanation of the journal paper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IMPLEMENTATION OF A KALMAN FILTER IN POSITIONING FOR AUTONOMOUS VEHICLES, AND ITS SENSITIVITY TO THE PROCESS PARAMETERS”</a:t>
            </a:r>
            <a:r>
              <a:rPr lang="en-US" sz="1800" b="1"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implements the proposed position estimation technique. </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based on accurate position estimation of the autonomous vehicle. The selected journal paper implements the Kalman filter-based estimation technique for accurate position estimation. And the said technique is implemented on a AGV in a manufacturing industry environment.</a:t>
            </a:r>
          </a:p>
          <a:p>
            <a:pPr marL="0" indent="0">
              <a:buNone/>
            </a:pPr>
            <a:endParaRPr lang="en-US" dirty="0"/>
          </a:p>
        </p:txBody>
      </p:sp>
    </p:spTree>
    <p:extLst>
      <p:ext uri="{BB962C8B-B14F-4D97-AF65-F5344CB8AC3E}">
        <p14:creationId xmlns:p14="http://schemas.microsoft.com/office/powerpoint/2010/main" val="4926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6426F4-B11A-4DB0-ABA2-A4DCFC20FEAB}"/>
                  </a:ext>
                </a:extLst>
              </p:cNvPr>
              <p:cNvSpPr>
                <a:spLocks noGrp="1"/>
              </p:cNvSpPr>
              <p:nvPr>
                <p:ph idx="1"/>
              </p:nvPr>
            </p:nvSpPr>
            <p:spPr>
              <a:xfrm>
                <a:off x="838200" y="815738"/>
                <a:ext cx="10515600" cy="5706248"/>
              </a:xfrm>
            </p:spPr>
            <p:txBody>
              <a:bodyPr>
                <a:normAutofit fontScale="62500" lnSpcReduction="20000"/>
              </a:bodyPr>
              <a:lstStyle/>
              <a:p>
                <a:pPr marL="342900" marR="0" lvl="0" indent="-342900" algn="just">
                  <a:lnSpc>
                    <a:spcPct val="107000"/>
                  </a:lnSpc>
                  <a:spcBef>
                    <a:spcPts val="0"/>
                  </a:spcBef>
                  <a:spcAft>
                    <a:spcPts val="0"/>
                  </a:spcAft>
                  <a:buFont typeface="Symbol" panose="05050102010706020507" pitchFamily="18" charset="2"/>
                  <a:buChar char=""/>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State Extrapolation Equation(also known as Prediction Equation):</a:t>
                </a:r>
              </a:p>
              <a:p>
                <a:pPr marL="342900" marR="0" lvl="0" indent="-342900" algn="just">
                  <a:lnSpc>
                    <a:spcPct val="107000"/>
                  </a:lnSpc>
                  <a:spcBef>
                    <a:spcPts val="0"/>
                  </a:spcBef>
                  <a:spcAft>
                    <a:spcPts val="0"/>
                  </a:spcAft>
                  <a:buFont typeface="Symbol" panose="05050102010706020507" pitchFamily="18" charset="2"/>
                  <a:buChar char=""/>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Assume that the world is one-dimensional. We'll use the example of a robot moving away from the radar in a radial direction (or towards the radar). The angle to the radar is constant in a one-dimensional universe.</a:t>
                </a:r>
              </a:p>
              <a:p>
                <a:pPr marL="742950" marR="0" lvl="1" indent="-285750" algn="just">
                  <a:lnSpc>
                    <a:spcPct val="107000"/>
                  </a:lnSpc>
                  <a:spcBef>
                    <a:spcPts val="0"/>
                  </a:spcBef>
                  <a:spcAft>
                    <a:spcPts val="0"/>
                  </a:spcAft>
                  <a:buFont typeface="Courier New" panose="02070309020205020404" pitchFamily="49" charset="0"/>
                  <a:buChar char="o"/>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range to the robot at time n is represented by </a:t>
                </a:r>
                <a14:m>
                  <m:oMath xmlns:m="http://schemas.openxmlformats.org/officeDocument/2006/math">
                    <m:sSub>
                      <m:sSubPr>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9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900" i="1">
                            <a:effectLst/>
                            <a:latin typeface="Cambria Math" panose="02040503050406030204" pitchFamily="18" charset="0"/>
                            <a:ea typeface="Calibri" panose="020F0502020204030204" pitchFamily="34" charset="0"/>
                            <a:cs typeface="Times New Roman" panose="02020603050405020304" pitchFamily="18" charset="0"/>
                          </a:rPr>
                          <m:t>,</m:t>
                        </m:r>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900" dirty="0">
                    <a:effectLst/>
                    <a:latin typeface="Times New Roman" panose="02020603050405020304" pitchFamily="18" charset="0"/>
                    <a:ea typeface="Calibri" panose="020F0502020204030204" pitchFamily="34" charset="0"/>
                    <a:cs typeface="Times New Roman" panose="02020603050405020304" pitchFamily="18" charset="0"/>
                  </a:rPr>
                  <a:t>. The rate of change of the range with respect to time is defined as the robot velocity, and hence the velocity is a derivative of the range :  </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ctr">
                  <a:lnSpc>
                    <a:spcPct val="107000"/>
                  </a:lnSpc>
                  <a:spcBef>
                    <a:spcPts val="0"/>
                  </a:spcBef>
                  <a:spcAft>
                    <a:spcPts val="0"/>
                  </a:spcAft>
                </a:pPr>
                <a14:m>
                  <m:oMath xmlns:m="http://schemas.openxmlformats.org/officeDocument/2006/math">
                    <m:acc>
                      <m:accPr>
                        <m:chr m:val="̇"/>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𝑑𝑥</m:t>
                        </m:r>
                      </m:num>
                      <m:den>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oMath>
                </a14:m>
                <a:endParaRPr lang="en-US" sz="2900" dirty="0">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0"/>
                  </a:spcAft>
                  <a:buNone/>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radar sends a steady track beam in the direction of the target. t is the track-to-track interval.</a:t>
                </a:r>
              </a:p>
              <a:p>
                <a:pPr marL="742950" marR="0" lvl="1" indent="-285750" algn="just">
                  <a:lnSpc>
                    <a:spcPct val="107000"/>
                  </a:lnSpc>
                  <a:spcBef>
                    <a:spcPts val="0"/>
                  </a:spcBef>
                  <a:spcAft>
                    <a:spcPts val="0"/>
                  </a:spcAft>
                  <a:buFont typeface="Courier New" panose="02070309020205020404" pitchFamily="49" charset="0"/>
                  <a:buChar char="o"/>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dynamic model of the system can be characterized by two equations of motion, assuming constant velocity, </a:t>
                </a:r>
                <a14:m>
                  <m:oMath xmlns:m="http://schemas.openxmlformats.org/officeDocument/2006/math">
                    <m:sSub>
                      <m:sSubPr>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9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900" i="1">
                            <a:effectLst/>
                            <a:latin typeface="Cambria Math" panose="02040503050406030204" pitchFamily="18" charset="0"/>
                            <a:ea typeface="Calibri" panose="020F0502020204030204" pitchFamily="34" charset="0"/>
                            <a:cs typeface="Times New Roman" panose="02020603050405020304" pitchFamily="18" charset="0"/>
                          </a:rPr>
                          <m:t>+1,</m:t>
                        </m:r>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9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9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900" i="1">
                            <a:effectLst/>
                            <a:latin typeface="Cambria Math" panose="02040503050406030204" pitchFamily="18" charset="0"/>
                            <a:ea typeface="Calibri" panose="020F0502020204030204" pitchFamily="34" charset="0"/>
                            <a:cs typeface="Times New Roman" panose="02020603050405020304" pitchFamily="18" charset="0"/>
                          </a:rPr>
                          <m:t>,</m:t>
                        </m:r>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29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900">
                        <a:effectLst/>
                        <a:latin typeface="Cambria Math" panose="02040503050406030204" pitchFamily="18" charset="0"/>
                        <a:ea typeface="Calibri" panose="020F0502020204030204" pitchFamily="34" charset="0"/>
                        <a:cs typeface="Times New Roman" panose="02020603050405020304" pitchFamily="18" charset="0"/>
                      </a:rPr>
                      <m:t>Δ</m:t>
                    </m:r>
                    <m:r>
                      <a:rPr lang="en-US" sz="2900" i="1">
                        <a:effectLst/>
                        <a:latin typeface="Cambria Math" panose="02040503050406030204" pitchFamily="18" charset="0"/>
                        <a:ea typeface="Calibri" panose="020F0502020204030204" pitchFamily="34" charset="0"/>
                        <a:cs typeface="Times New Roman" panose="02020603050405020304" pitchFamily="18" charset="0"/>
                      </a:rPr>
                      <m:t>𝑡</m:t>
                    </m:r>
                    <m:sSub>
                      <m:sSubPr>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en-US" sz="29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900" i="1">
                                    <a:effectLst/>
                                    <a:latin typeface="Cambria Math" panose="02040503050406030204" pitchFamily="18" charset="0"/>
                                    <a:ea typeface="Calibri" panose="020F0502020204030204" pitchFamily="34" charset="0"/>
                                    <a:cs typeface="Times New Roman" panose="02020603050405020304" pitchFamily="18" charset="0"/>
                                  </a:rPr>
                                  <m:t>𝑥</m:t>
                                </m:r>
                              </m:e>
                            </m:acc>
                          </m:e>
                        </m:acc>
                      </m:e>
                      <m:sub>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r>
                          <a:rPr lang="en-US" sz="2900" i="1">
                            <a:effectLst/>
                            <a:latin typeface="Cambria Math" panose="02040503050406030204" pitchFamily="18" charset="0"/>
                            <a:ea typeface="Calibri" panose="020F0502020204030204" pitchFamily="34" charset="0"/>
                            <a:cs typeface="Times New Roman" panose="02020603050405020304" pitchFamily="18" charset="0"/>
                          </a:rPr>
                          <m:t>,</m:t>
                        </m:r>
                        <m:r>
                          <a:rPr lang="en-US" sz="29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29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a:t>
                </a:r>
                <a14:m>
                  <m:oMath xmlns:m="http://schemas.openxmlformats.org/officeDocument/2006/math">
                    <m:sSub>
                      <m:sSubPr>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𝑥</m:t>
                                </m:r>
                              </m:e>
                            </m:acc>
                          </m:e>
                        </m:acc>
                      </m:e>
                      <m:sub>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29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𝑥</m:t>
                                </m:r>
                              </m:e>
                            </m:acc>
                          </m:e>
                        </m:acc>
                      </m:e>
                      <m:sub>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9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sz="2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marR="0" lvl="1" indent="0" algn="just">
                  <a:lnSpc>
                    <a:spcPct val="107000"/>
                  </a:lnSpc>
                  <a:spcBef>
                    <a:spcPts val="0"/>
                  </a:spcBef>
                  <a:spcAft>
                    <a:spcPts val="0"/>
                  </a:spcAft>
                  <a:buNone/>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robot range at the next track cycle equals the current track cycle plus the target velocity multiplied by the track-to-track gap, according to these formulae. Because we're assuming constant velocity in this case, the next cycle's velocity matches the current cycle's velocity.</a:t>
                </a:r>
              </a:p>
              <a:p>
                <a:pPr marL="457200" marR="0" lvl="1" indent="0" algn="just">
                  <a:lnSpc>
                    <a:spcPct val="107000"/>
                  </a:lnSpc>
                  <a:spcBef>
                    <a:spcPts val="0"/>
                  </a:spcBef>
                  <a:spcAft>
                    <a:spcPts val="0"/>
                  </a:spcAft>
                  <a:buNone/>
                </a:pP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above equation system is referred to as a State Extrapolation Equation (also known as a Transition Equation or a Prediction Equation) and is one of the five Kalman filter equations. The present condition is extrapolated to the next state using this system of equations (prediction).</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F6426F4-B11A-4DB0-ABA2-A4DCFC20FEAB}"/>
                  </a:ext>
                </a:extLst>
              </p:cNvPr>
              <p:cNvSpPr>
                <a:spLocks noGrp="1" noRot="1" noChangeAspect="1" noMove="1" noResize="1" noEditPoints="1" noAdjustHandles="1" noChangeArrowheads="1" noChangeShapeType="1" noTextEdit="1"/>
              </p:cNvSpPr>
              <p:nvPr>
                <p:ph idx="1"/>
              </p:nvPr>
            </p:nvSpPr>
            <p:spPr>
              <a:xfrm>
                <a:off x="838200" y="815738"/>
                <a:ext cx="10515600" cy="5706248"/>
              </a:xfrm>
              <a:blipFill>
                <a:blip r:embed="rId2"/>
                <a:stretch>
                  <a:fillRect l="-522" t="-1389" r="-464"/>
                </a:stretch>
              </a:blipFill>
            </p:spPr>
            <p:txBody>
              <a:bodyPr/>
              <a:lstStyle/>
              <a:p>
                <a:r>
                  <a:rPr lang="en-US">
                    <a:noFill/>
                  </a:rPr>
                  <a:t> </a:t>
                </a:r>
              </a:p>
            </p:txBody>
          </p:sp>
        </mc:Fallback>
      </mc:AlternateContent>
    </p:spTree>
    <p:extLst>
      <p:ext uri="{BB962C8B-B14F-4D97-AF65-F5344CB8AC3E}">
        <p14:creationId xmlns:p14="http://schemas.microsoft.com/office/powerpoint/2010/main" val="183892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BE12-0140-4775-86BF-B7102EFCADC5}"/>
              </a:ext>
            </a:extLst>
          </p:cNvPr>
          <p:cNvSpPr>
            <a:spLocks noGrp="1"/>
          </p:cNvSpPr>
          <p:nvPr>
            <p:ph type="title"/>
          </p:nvPr>
        </p:nvSpPr>
        <p:spPr>
          <a:xfrm>
            <a:off x="838200" y="365126"/>
            <a:ext cx="10515600" cy="915034"/>
          </a:xfrm>
        </p:spPr>
        <p:txBody>
          <a:bodyPr>
            <a:normAutofit/>
          </a:bodyPr>
          <a:lstStyle/>
          <a:p>
            <a:r>
              <a:rPr lang="en-US" dirty="0"/>
              <a:t>Summary Of Kalman Filter</a:t>
            </a:r>
          </a:p>
        </p:txBody>
      </p:sp>
      <p:sp>
        <p:nvSpPr>
          <p:cNvPr id="3" name="Content Placeholder 2">
            <a:extLst>
              <a:ext uri="{FF2B5EF4-FFF2-40B4-BE49-F238E27FC236}">
                <a16:creationId xmlns:a16="http://schemas.microsoft.com/office/drawing/2014/main" id="{4A47E821-B959-44CF-B31A-C290ABB5E90B}"/>
              </a:ext>
            </a:extLst>
          </p:cNvPr>
          <p:cNvSpPr>
            <a:spLocks noGrp="1"/>
          </p:cNvSpPr>
          <p:nvPr>
            <p:ph idx="1"/>
          </p:nvPr>
        </p:nvSpPr>
        <p:spPr>
          <a:xfrm>
            <a:off x="838200" y="1361440"/>
            <a:ext cx="10515600" cy="4815523"/>
          </a:xfrm>
        </p:spPr>
        <p:txBody>
          <a:bodyPr>
            <a:normAutofit/>
          </a:bodyPr>
          <a:lstStyle/>
          <a:p>
            <a:pPr marL="0" marR="0" algn="just">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Kalman filter cycle can be summarized as follows:</a:t>
            </a: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Step 0: The initialization is performed only once.</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Initial state system.</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Initial state uncertainty.</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Initialization is followed by prediction.</a:t>
            </a: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Step1: Measurement</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Measurement state system.</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Measurement uncertainty.</a:t>
            </a:r>
          </a:p>
          <a:p>
            <a:pPr marL="0" marR="0" indent="0" algn="just">
              <a:lnSpc>
                <a:spcPct val="107000"/>
              </a:lnSpc>
              <a:spcBef>
                <a:spcPts val="0"/>
              </a:spcBef>
              <a:spcAft>
                <a:spcPts val="800"/>
              </a:spcAft>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433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5C2F84-3DAC-4D2C-BF55-67BDF08297A2}"/>
              </a:ext>
            </a:extLst>
          </p:cNvPr>
          <p:cNvSpPr>
            <a:spLocks noGrp="1"/>
          </p:cNvSpPr>
          <p:nvPr>
            <p:ph idx="1"/>
          </p:nvPr>
        </p:nvSpPr>
        <p:spPr>
          <a:xfrm>
            <a:off x="838200" y="1253331"/>
            <a:ext cx="10515600" cy="4351338"/>
          </a:xfrm>
        </p:spPr>
        <p:txBody>
          <a:bodyPr>
            <a:normAutofit lnSpcReduction="10000"/>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State2: State Update</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state update process is responsible for current state estimation.</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Measured value , measurement uncertainty.</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Previous system state estimate and estimate uncertainty.</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Based on inputs, the state update process will give the Kalman gain and will provide current system state estimate and current state estimate uncertainty.</a:t>
            </a:r>
          </a:p>
          <a:p>
            <a:pPr marL="742950" marR="0" lvl="1" indent="-285750" algn="just">
              <a:lnSpc>
                <a:spcPct val="107000"/>
              </a:lnSpc>
              <a:spcBef>
                <a:spcPts val="0"/>
              </a:spcBef>
              <a:spcAft>
                <a:spcPts val="0"/>
              </a:spcAft>
              <a:buFont typeface="Courier New" panose="02070309020205020404" pitchFamily="49" charset="0"/>
              <a:buChar char="o"/>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State3: Prediction</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Based on the system's dynamic model, the prediction process extrapolates the present system state and the uncertainty of the current system state estimate to the next system state.</a:t>
            </a:r>
          </a:p>
          <a:p>
            <a:pPr marL="742950" marR="0" lvl="1" indent="-285750" algn="just">
              <a:lnSpc>
                <a:spcPct val="107000"/>
              </a:lnSpc>
              <a:spcBef>
                <a:spcPts val="0"/>
              </a:spcBef>
              <a:spcAft>
                <a:spcPts val="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initialization results are treated as the Previous State Estimate and Uncertainty in the first filter iteration.</a:t>
            </a:r>
          </a:p>
          <a:p>
            <a:pPr marL="742950" marR="0" lvl="1" indent="-285750" algn="just">
              <a:lnSpc>
                <a:spcPct val="107000"/>
              </a:lnSpc>
              <a:spcBef>
                <a:spcPts val="0"/>
              </a:spcBef>
              <a:spcAft>
                <a:spcPts val="80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prediction outputs become the Previous State Estimate and Uncertainty as the filter iterations go.</a:t>
            </a:r>
          </a:p>
          <a:p>
            <a:endParaRPr lang="en-US" dirty="0"/>
          </a:p>
        </p:txBody>
      </p:sp>
    </p:spTree>
    <p:extLst>
      <p:ext uri="{BB962C8B-B14F-4D97-AF65-F5344CB8AC3E}">
        <p14:creationId xmlns:p14="http://schemas.microsoft.com/office/powerpoint/2010/main" val="173049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9D3B-91F1-4D00-92B6-0CE8E94D9B68}"/>
              </a:ext>
            </a:extLst>
          </p:cNvPr>
          <p:cNvSpPr>
            <a:spLocks noGrp="1"/>
          </p:cNvSpPr>
          <p:nvPr>
            <p:ph type="title"/>
          </p:nvPr>
        </p:nvSpPr>
        <p:spPr>
          <a:xfrm>
            <a:off x="2231136" y="634186"/>
            <a:ext cx="7729728" cy="1188720"/>
          </a:xfrm>
        </p:spPr>
        <p:txBody>
          <a:bodyPr>
            <a:normAutofit fontScale="90000"/>
          </a:bodyPr>
          <a:lstStyle/>
          <a:p>
            <a:r>
              <a:rPr lang="en-US" sz="3400" dirty="0">
                <a:latin typeface="Times New Roman" panose="02020603050405020304" pitchFamily="18" charset="0"/>
                <a:cs typeface="Times New Roman" panose="02020603050405020304" pitchFamily="18" charset="0"/>
              </a:rPr>
              <a:t>Position Estimation With Kalman Filter</a:t>
            </a:r>
          </a:p>
        </p:txBody>
      </p:sp>
      <p:sp>
        <p:nvSpPr>
          <p:cNvPr id="3" name="Content Placeholder 2">
            <a:extLst>
              <a:ext uri="{FF2B5EF4-FFF2-40B4-BE49-F238E27FC236}">
                <a16:creationId xmlns:a16="http://schemas.microsoft.com/office/drawing/2014/main" id="{CBE4B5C6-E90D-47D4-A389-7E74F007AF07}"/>
              </a:ext>
            </a:extLst>
          </p:cNvPr>
          <p:cNvSpPr>
            <a:spLocks noGrp="1"/>
          </p:cNvSpPr>
          <p:nvPr>
            <p:ph idx="1"/>
          </p:nvPr>
        </p:nvSpPr>
        <p:spPr>
          <a:xfrm>
            <a:off x="694063" y="2302526"/>
            <a:ext cx="10488057" cy="4318612"/>
          </a:xfrm>
        </p:spPr>
        <p:txBody>
          <a:bodyPr>
            <a:normAutofit lnSpcReduction="10000"/>
          </a:bodyPr>
          <a:lstStyle/>
          <a:p>
            <a:pPr algn="just"/>
            <a:r>
              <a:rPr lang="en-US" sz="2100" dirty="0">
                <a:effectLst/>
                <a:latin typeface="Times New Roman" panose="02020603050405020304" pitchFamily="18" charset="0"/>
                <a:ea typeface="Calibri" panose="020F0502020204030204" pitchFamily="34" charset="0"/>
                <a:cs typeface="Times New Roman" panose="02020603050405020304" pitchFamily="18" charset="0"/>
              </a:rPr>
              <a:t>For the mobile robot in the selected journal paper, there are two sources of data for the estimation of the position of the mobile robot. The first one is the data from Odometry. And the second is the data from triangulation. But none of the mentioned techniques are sufficient for the accurate estimation of the position of the mobile robot. </a:t>
            </a:r>
          </a:p>
          <a:p>
            <a:pPr algn="just"/>
            <a:r>
              <a:rPr lang="en-US" sz="2100" dirty="0">
                <a:effectLst/>
                <a:latin typeface="Times New Roman" panose="02020603050405020304" pitchFamily="18" charset="0"/>
                <a:ea typeface="Calibri" panose="020F0502020204030204" pitchFamily="34" charset="0"/>
                <a:cs typeface="Times New Roman" panose="02020603050405020304" pitchFamily="18" charset="0"/>
              </a:rPr>
              <a:t>This is because, only relative position can be determined using odometry and it starts accumulating errors as the distance travelled increases. Furthermore, accurate positioning of the robot can be obtained by using method of triangulation if the robot is stationary, but the robot is not going to be stationary always. And if triangulation method is performed while the robot is in motion then very inaccurate positioning estimate can be obtained. All these factors lead to having some method which is more reliable and accurate. As a result, a need for fusion arises. In the method used in the journal paper, the data of odometry and the angular measurements of the beacons can be fused with the Kalman filter which gives the accurate estimation of the position of the mobile robot.</a:t>
            </a:r>
          </a:p>
          <a:p>
            <a:endParaRPr lang="en-US" dirty="0"/>
          </a:p>
        </p:txBody>
      </p:sp>
    </p:spTree>
    <p:extLst>
      <p:ext uri="{BB962C8B-B14F-4D97-AF65-F5344CB8AC3E}">
        <p14:creationId xmlns:p14="http://schemas.microsoft.com/office/powerpoint/2010/main" val="40181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89FE-35F9-4CA1-A97D-55BF3ADEFC3D}"/>
              </a:ext>
            </a:extLst>
          </p:cNvPr>
          <p:cNvSpPr>
            <a:spLocks noGrp="1"/>
          </p:cNvSpPr>
          <p:nvPr>
            <p:ph type="title"/>
          </p:nvPr>
        </p:nvSpPr>
        <p:spPr/>
        <p:txBody>
          <a:bodyPr>
            <a:normAutofit/>
          </a:bodyPr>
          <a:lstStyle/>
          <a:p>
            <a:r>
              <a:rPr lang="en-US" sz="3000" dirty="0">
                <a:latin typeface="Times New Roman" panose="02020603050405020304" pitchFamily="18" charset="0"/>
                <a:cs typeface="Times New Roman" panose="02020603050405020304" pitchFamily="18" charset="0"/>
              </a:rPr>
              <a:t>State Prediction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E6A2DC-F984-4667-9D23-2DED36B66179}"/>
                  </a:ext>
                </a:extLst>
              </p:cNvPr>
              <p:cNvSpPr>
                <a:spLocks noGrp="1"/>
              </p:cNvSpPr>
              <p:nvPr>
                <p:ph idx="1"/>
              </p:nvPr>
            </p:nvSpPr>
            <p:spPr/>
            <p:txBody>
              <a:bodyPr>
                <a:normAutofit fontScale="85000" lnSpcReduction="10000"/>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state prediction is based on the motion model of the robot. Consider a vector </a:t>
                </a:r>
                <a14:m>
                  <m:oMath xmlns:m="http://schemas.openxmlformats.org/officeDocument/2006/math">
                    <m:sSub>
                      <m:sSubPr>
                        <m:ctrlPr>
                          <a:rPr lang="en-US" sz="1800" i="1" smtClean="0">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b="1"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𝐮</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b="1"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𝐮</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m:t>
                      </m:r>
                      <m:d>
                        <m:d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dPr>
                        <m:e>
                          <m:eqArr>
                            <m:eqArr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eqArr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&amp;</m:t>
                              </m:r>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𝛿</m:t>
                              </m:r>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𝑑</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e>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&amp;</m:t>
                              </m:r>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𝛿</m:t>
                              </m:r>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𝜃</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e>
                          </m:eqArr>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dirty="0">
                    <a:solidFill>
                      <a:srgbClr val="000000"/>
                    </a:solidFill>
                    <a:latin typeface="MathJax_Main-bold"/>
                    <a:ea typeface="Times New Roman" panose="02020603050405020304" pitchFamily="18" charset="0"/>
                    <a:cs typeface="Segoe UI" panose="020B0502040204020203" pitchFamily="34" charset="0"/>
                  </a:rPr>
                  <a:t>w</a:t>
                </a:r>
                <a:r>
                  <a:rPr lang="en-US" sz="1800" dirty="0">
                    <a:solidFill>
                      <a:srgbClr val="000000"/>
                    </a:solidFill>
                    <a:effectLst/>
                    <a:latin typeface="MathJax_Main-bold"/>
                    <a:ea typeface="Times New Roman" panose="02020603050405020304" pitchFamily="18" charset="0"/>
                    <a:cs typeface="Segoe UI" panose="020B0502040204020203" pitchFamily="34" charset="0"/>
                  </a:rPr>
                  <a:t>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𝛿</m:t>
                      </m:r>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𝑑</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m:t>
                      </m:r>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𝑣</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𝑇𝑠</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1800" dirty="0">
                    <a:solidFill>
                      <a:srgbClr val="000000"/>
                    </a:solidFill>
                    <a:effectLst/>
                    <a:latin typeface="MathJax_Main-bold"/>
                    <a:ea typeface="Times New Roman" panose="02020603050405020304" pitchFamily="18" charset="0"/>
                    <a:cs typeface="Segoe UI" panose="020B0502040204020203" pitchFamily="34" charset="0"/>
                  </a:rPr>
                  <a:t>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𝛿</m:t>
                      </m:r>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𝜃</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m:t>
                      </m:r>
                      <m:f>
                        <m:f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fPr>
                        <m:num>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𝑣</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num>
                        <m:den>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𝑝</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den>
                      </m:f>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𝑇𝑠</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𝑇</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𝑠</m:t>
                        </m:r>
                      </m:sub>
                    </m:sSub>
                  </m:oMath>
                </a14:m>
                <a:r>
                  <a:rPr lang="en-US" sz="1800" dirty="0">
                    <a:solidFill>
                      <a:srgbClr val="000000"/>
                    </a:solidFill>
                    <a:effectLst/>
                    <a:latin typeface="MathJax_Main-bold"/>
                    <a:ea typeface="Times New Roman" panose="02020603050405020304" pitchFamily="18" charset="0"/>
                    <a:cs typeface="Segoe UI" panose="020B0502040204020203" pitchFamily="34" charset="0"/>
                  </a:rPr>
                  <a:t>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solidFill>
                      <a:srgbClr val="000000"/>
                    </a:solidFill>
                    <a:effectLst/>
                    <a:latin typeface="MathJax_Main-bold"/>
                    <a:ea typeface="Times New Roman" panose="02020603050405020304" pitchFamily="18" charset="0"/>
                    <a:cs typeface="Segoe UI" panose="020B0502040204020203" pitchFamily="34" charset="0"/>
                  </a:rPr>
                  <a:t>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𝜌</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CCE6A2DC-F984-4667-9D23-2DED36B66179}"/>
                  </a:ext>
                </a:extLst>
              </p:cNvPr>
              <p:cNvSpPr>
                <a:spLocks noGrp="1" noRot="1" noChangeAspect="1" noMove="1" noResize="1" noEditPoints="1" noAdjustHandles="1" noChangeArrowheads="1" noChangeShapeType="1" noTextEdit="1"/>
              </p:cNvSpPr>
              <p:nvPr>
                <p:ph idx="1"/>
              </p:nvPr>
            </p:nvSpPr>
            <p:spPr>
              <a:blipFill>
                <a:blip r:embed="rId2"/>
                <a:stretch>
                  <a:fillRect l="-237" t="-786"/>
                </a:stretch>
              </a:blipFill>
            </p:spPr>
            <p:txBody>
              <a:bodyPr/>
              <a:lstStyle/>
              <a:p>
                <a:r>
                  <a:rPr lang="en-US">
                    <a:noFill/>
                  </a:rPr>
                  <a:t> </a:t>
                </a:r>
              </a:p>
            </p:txBody>
          </p:sp>
        </mc:Fallback>
      </mc:AlternateContent>
    </p:spTree>
    <p:extLst>
      <p:ext uri="{BB962C8B-B14F-4D97-AF65-F5344CB8AC3E}">
        <p14:creationId xmlns:p14="http://schemas.microsoft.com/office/powerpoint/2010/main" val="192384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F4FBA6-58DE-4236-B977-48D10E5D1714}"/>
                  </a:ext>
                </a:extLst>
              </p:cNvPr>
              <p:cNvSpPr>
                <a:spLocks noGrp="1"/>
              </p:cNvSpPr>
              <p:nvPr>
                <p:ph idx="1"/>
              </p:nvPr>
            </p:nvSpPr>
            <p:spPr>
              <a:xfrm>
                <a:off x="1670083" y="1310512"/>
                <a:ext cx="8851833" cy="5547488"/>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in the above equations,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𝑇</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𝑠</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represents the sampling rate and the linear velocity of the robot center is represented by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Also, the momentary radius of curvature of the path of the vehicle is denoted by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𝜌</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The equations of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sSub>
                      <m:sSubPr>
                        <m:ctrlP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𝜌</m:t>
                        </m:r>
                      </m:e>
                      <m:sub>
                        <m:r>
                          <a:rPr lang="en-US" sz="1800" i="1">
                            <a:solidFill>
                              <a:srgbClr val="000000"/>
                            </a:solidFill>
                            <a:effectLst/>
                            <a:latin typeface="Cambria Math" panose="02040503050406030204" pitchFamily="18" charset="0"/>
                            <a:ea typeface="Times New Roman" panose="02020603050405020304" pitchFamily="18" charset="0"/>
                            <a:cs typeface="Segoe UI" panose="020B0502040204020203" pitchFamily="34" charset="0"/>
                          </a:rPr>
                          <m:t>𝑘</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given by following: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left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right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right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left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e>
                        </m:d>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right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left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e>
                        </m:d>
                      </m:den>
                    </m:f>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in the above equations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left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right</m:t>
                        </m:r>
                        <m:r>
                          <m:rPr>
                            <m:nor/>
                          </m:rPr>
                          <a:rPr lang="en-US" sz="1800">
                            <a:effectLst/>
                            <a:latin typeface="Calibri" panose="020F0502020204030204" pitchFamily="34" charset="0"/>
                            <a:ea typeface="Times New Roman" panose="02020603050405020304" pitchFamily="18" charset="0"/>
                            <a:cs typeface="Times New Roman" panose="02020603050405020304" pitchFamily="18" charset="0"/>
                          </a:rPr>
                          <m:t> </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are determined by the equation’s above. Also, D is the distance between the two driving wheels.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03F4FBA6-58DE-4236-B977-48D10E5D1714}"/>
                  </a:ext>
                </a:extLst>
              </p:cNvPr>
              <p:cNvSpPr>
                <a:spLocks noGrp="1" noRot="1" noChangeAspect="1" noMove="1" noResize="1" noEditPoints="1" noAdjustHandles="1" noChangeArrowheads="1" noChangeShapeType="1" noTextEdit="1"/>
              </p:cNvSpPr>
              <p:nvPr>
                <p:ph idx="1"/>
              </p:nvPr>
            </p:nvSpPr>
            <p:spPr>
              <a:xfrm>
                <a:off x="1670083" y="1310512"/>
                <a:ext cx="8851833" cy="5547488"/>
              </a:xfrm>
              <a:blipFill>
                <a:blip r:embed="rId2"/>
                <a:stretch>
                  <a:fillRect l="-620" t="-659" r="-620"/>
                </a:stretch>
              </a:blipFill>
            </p:spPr>
            <p:txBody>
              <a:bodyPr/>
              <a:lstStyle/>
              <a:p>
                <a:r>
                  <a:rPr lang="en-US">
                    <a:noFill/>
                  </a:rPr>
                  <a:t> </a:t>
                </a:r>
              </a:p>
            </p:txBody>
          </p:sp>
        </mc:Fallback>
      </mc:AlternateContent>
    </p:spTree>
    <p:extLst>
      <p:ext uri="{BB962C8B-B14F-4D97-AF65-F5344CB8AC3E}">
        <p14:creationId xmlns:p14="http://schemas.microsoft.com/office/powerpoint/2010/main" val="351348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048BF3-791C-4AA2-9898-EBFDBB6F4651}"/>
                  </a:ext>
                </a:extLst>
              </p:cNvPr>
              <p:cNvSpPr>
                <a:spLocks noGrp="1"/>
              </p:cNvSpPr>
              <p:nvPr>
                <p:ph idx="1"/>
              </p:nvPr>
            </p:nvSpPr>
            <p:spPr>
              <a:xfrm>
                <a:off x="2076899" y="1459239"/>
                <a:ext cx="8653529" cy="4478853"/>
              </a:xfrm>
            </p:spPr>
            <p:txBody>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odometry models, for small angles the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𝑓</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denoted by: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br>
                  <a:rPr lang="en-US" sz="1800" dirty="0">
                    <a:solidFill>
                      <a:srgbClr val="000000"/>
                    </a:solidFill>
                    <a:effectLst/>
                    <a:latin typeface="MathJax_Main-bold"/>
                    <a:ea typeface="Times New Roman" panose="02020603050405020304" pitchFamily="18" charset="0"/>
                    <a:cs typeface="Segoe UI" panose="020B0502040204020203" pitchFamily="34" charset="0"/>
                  </a:rPr>
                </a:b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𝐱</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𝐱</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e>
                                  </m:d>
                                </m:e>
                              </m:d>
                            </m:e>
                          </m:d>
                        </m:e>
                      </m:func>
                    </m:oMath>
                  </m:oMathPara>
                </a14:m>
                <a:endParaRPr lang="en-US"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e>
                              </m:d>
                            </m:e>
                          </m:d>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D6048BF3-791C-4AA2-9898-EBFDBB6F4651}"/>
                  </a:ext>
                </a:extLst>
              </p:cNvPr>
              <p:cNvSpPr>
                <a:spLocks noGrp="1" noRot="1" noChangeAspect="1" noMove="1" noResize="1" noEditPoints="1" noAdjustHandles="1" noChangeArrowheads="1" noChangeShapeType="1" noTextEdit="1"/>
              </p:cNvSpPr>
              <p:nvPr>
                <p:ph idx="1"/>
              </p:nvPr>
            </p:nvSpPr>
            <p:spPr>
              <a:xfrm>
                <a:off x="2076899" y="1459239"/>
                <a:ext cx="8653529" cy="4478853"/>
              </a:xfrm>
              <a:blipFill>
                <a:blip r:embed="rId2"/>
                <a:stretch>
                  <a:fillRect l="-493" t="-680"/>
                </a:stretch>
              </a:blipFill>
            </p:spPr>
            <p:txBody>
              <a:bodyPr/>
              <a:lstStyle/>
              <a:p>
                <a:r>
                  <a:rPr lang="en-US">
                    <a:noFill/>
                  </a:rPr>
                  <a:t> </a:t>
                </a:r>
              </a:p>
            </p:txBody>
          </p:sp>
        </mc:Fallback>
      </mc:AlternateContent>
    </p:spTree>
    <p:extLst>
      <p:ext uri="{BB962C8B-B14F-4D97-AF65-F5344CB8AC3E}">
        <p14:creationId xmlns:p14="http://schemas.microsoft.com/office/powerpoint/2010/main" val="350735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4C9B-3189-421D-B76D-FF70F863E0F8}"/>
              </a:ext>
            </a:extLst>
          </p:cNvPr>
          <p:cNvSpPr>
            <a:spLocks noGrp="1"/>
          </p:cNvSpPr>
          <p:nvPr>
            <p:ph type="title"/>
          </p:nvPr>
        </p:nvSpPr>
        <p:spPr>
          <a:xfrm>
            <a:off x="2231136" y="215545"/>
            <a:ext cx="7729728" cy="1188720"/>
          </a:xfrm>
        </p:spPr>
        <p:txBody>
          <a:bodyPr>
            <a:normAutofit/>
          </a:bodyPr>
          <a:lstStyle/>
          <a:p>
            <a:r>
              <a:rPr lang="en-US" sz="2800" dirty="0">
                <a:latin typeface="Times New Roman" panose="02020603050405020304" pitchFamily="18" charset="0"/>
                <a:cs typeface="Times New Roman" panose="02020603050405020304" pitchFamily="18" charset="0"/>
              </a:rPr>
              <a:t>Measurement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6552F-AEC9-4B66-A634-8C02A35F675B}"/>
                  </a:ext>
                </a:extLst>
              </p:cNvPr>
              <p:cNvSpPr>
                <a:spLocks noGrp="1"/>
              </p:cNvSpPr>
              <p:nvPr>
                <p:ph idx="1"/>
              </p:nvPr>
            </p:nvSpPr>
            <p:spPr>
              <a:xfrm>
                <a:off x="838200" y="1495425"/>
                <a:ext cx="10515600" cy="4681538"/>
              </a:xfrm>
            </p:spPr>
            <p:txBody>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Considering a robot state at a discrete time </a:t>
                </a:r>
                <a14:m>
                  <m:oMath xmlns:m="http://schemas.openxmlformats.org/officeDocument/2006/math">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d>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𝜗</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here the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represents the angle between the vector of direction of the robot u, which is a unit vector and the vector of the reflected beam t. Here the vector of the reflected beam t is the vector difference of the vector pointing to the center of the receiver or transmitter r and the beacon vector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𝐑</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following equations represents the measurement parameters: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br>
                  <a:rPr lang="en-US" sz="1800" dirty="0">
                    <a:solidFill>
                      <a:srgbClr val="000000"/>
                    </a:solidFill>
                    <a:effectLst/>
                    <a:latin typeface="MathJax_Main-bold"/>
                    <a:ea typeface="Times New Roman" panose="02020603050405020304" pitchFamily="18" charset="0"/>
                    <a:cs typeface="Segoe UI" panose="020B0502040204020203" pitchFamily="34" charset="0"/>
                  </a:rPr>
                </a:br>
                <a14:m>
                  <m:oMath xmlns:m="http://schemas.openxmlformats.org/officeDocument/2006/math">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14:m>
                  <m:oMath xmlns:m="http://schemas.openxmlformats.org/officeDocument/2006/math">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𝜆</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en>
                        </m:f>
                      </m:e>
                    </m:d>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14:m>
                  <m:oMath xmlns:m="http://schemas.openxmlformats.org/officeDocument/2006/math">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en>
                        </m:f>
                      </m:e>
                    </m:d>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atan</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2016552F-AEC9-4B66-A634-8C02A35F675B}"/>
                  </a:ext>
                </a:extLst>
              </p:cNvPr>
              <p:cNvSpPr>
                <a:spLocks noGrp="1" noRot="1" noChangeAspect="1" noMove="1" noResize="1" noEditPoints="1" noAdjustHandles="1" noChangeArrowheads="1" noChangeShapeType="1" noTextEdit="1"/>
              </p:cNvSpPr>
              <p:nvPr>
                <p:ph idx="1"/>
              </p:nvPr>
            </p:nvSpPr>
            <p:spPr>
              <a:xfrm>
                <a:off x="838200" y="1495425"/>
                <a:ext cx="10515600" cy="4681538"/>
              </a:xfrm>
              <a:blipFill>
                <a:blip r:embed="rId2"/>
                <a:stretch>
                  <a:fillRect l="-522" t="-9115" r="-464"/>
                </a:stretch>
              </a:blipFill>
            </p:spPr>
            <p:txBody>
              <a:bodyPr/>
              <a:lstStyle/>
              <a:p>
                <a:r>
                  <a:rPr lang="en-US">
                    <a:noFill/>
                  </a:rPr>
                  <a:t> </a:t>
                </a:r>
              </a:p>
            </p:txBody>
          </p:sp>
        </mc:Fallback>
      </mc:AlternateContent>
    </p:spTree>
    <p:extLst>
      <p:ext uri="{BB962C8B-B14F-4D97-AF65-F5344CB8AC3E}">
        <p14:creationId xmlns:p14="http://schemas.microsoft.com/office/powerpoint/2010/main" val="71634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29E0D2-FEDE-4D8D-A232-77867CB75527}"/>
                  </a:ext>
                </a:extLst>
              </p:cNvPr>
              <p:cNvSpPr>
                <a:spLocks noGrp="1"/>
              </p:cNvSpPr>
              <p:nvPr>
                <p:ph idx="1"/>
              </p:nvPr>
            </p:nvSpPr>
            <p:spPr>
              <a:xfrm>
                <a:off x="1327753" y="1255428"/>
                <a:ext cx="9898436" cy="4869950"/>
              </a:xfrm>
            </p:spPr>
            <p:txBody>
              <a:bodyPr>
                <a:normAutofit/>
              </a:bodyPr>
              <a:lstStyle/>
              <a:p>
                <a:pPr marL="0" marR="0" indent="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b="1" i="1" smtClean="0">
                          <a:effectLst/>
                          <a:latin typeface="Cambria Math" panose="02040503050406030204" pitchFamily="18" charset="0"/>
                          <a:ea typeface="Times New Roman" panose="02020603050405020304" pitchFamily="18" charset="0"/>
                          <a:cs typeface="Times New Roman" panose="02020603050405020304" pitchFamily="18" charset="0"/>
                        </a:rPr>
                        <m:t>𝐭</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𝐑</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effectLst/>
                          <a:latin typeface="Cambria Math" panose="02040503050406030204" pitchFamily="18" charset="0"/>
                          <a:ea typeface="Times New Roman" panose="02020603050405020304" pitchFamily="18" charset="0"/>
                          <a:cs typeface="Times New Roman" panose="02020603050405020304" pitchFamily="18" charset="0"/>
                        </a:rPr>
                        <m:t>𝐫</m:t>
                      </m:r>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fontAlgn="base">
                  <a:lnSpc>
                    <a:spcPct val="107000"/>
                  </a:lnSpc>
                  <a:spcBef>
                    <a:spcPts val="0"/>
                  </a:spcBef>
                  <a:spcAft>
                    <a:spcPts val="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atan</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𝐮𝐱</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𝐫</m:t>
                                  </m:r>
                                </m:e>
                              </m:d>
                            </m:e>
                          </m:d>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𝐑</m:t>
                                  </m:r>
                                </m:e>
                                <m: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𝐫</m:t>
                              </m:r>
                            </m:e>
                          </m:d>
                        </m:e>
                      </m:d>
                    </m:oMath>
                  </m:oMathPara>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case of offset between the robot center and the laser unit the r is determined by the equation </a:t>
                </a:r>
                <a14:m>
                  <m:oMath xmlns:m="http://schemas.openxmlformats.org/officeDocument/2006/math">
                    <m:r>
                      <a:rPr lang="en-US" b="1" i="1">
                        <a:effectLst/>
                        <a:latin typeface="Cambria Math" panose="02040503050406030204" pitchFamily="18" charset="0"/>
                        <a:ea typeface="Times New Roman" panose="02020603050405020304" pitchFamily="18" charset="0"/>
                        <a:cs typeface="Times New Roman" panose="02020603050405020304" pitchFamily="18" charset="0"/>
                      </a:rPr>
                      <m:t>𝐫</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𝐗</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effectLst/>
                        <a:latin typeface="Cambria Math" panose="02040503050406030204" pitchFamily="18" charset="0"/>
                        <a:ea typeface="Times New Roman" panose="02020603050405020304" pitchFamily="18" charset="0"/>
                        <a:cs typeface="Times New Roman" panose="02020603050405020304" pitchFamily="18" charset="0"/>
                      </a:rPr>
                      <m:t>𝐜</m:t>
                    </m:r>
                  </m:oMath>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w</a:t>
                </a:r>
                <a:r>
                  <a:rPr lang="en-US" dirty="0">
                    <a:effectLst/>
                    <a:latin typeface="Times New Roman" panose="02020603050405020304" pitchFamily="18" charset="0"/>
                    <a:ea typeface="Calibri" panose="020F0502020204030204" pitchFamily="34" charset="0"/>
                    <a:cs typeface="Times New Roman" panose="02020603050405020304" pitchFamily="18" charset="0"/>
                  </a:rPr>
                  <a:t>here, </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14:m>
                  <m:oMath xmlns:m="http://schemas.openxmlformats.org/officeDocument/2006/math">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𝐗</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r>
                      <a:rPr lang="en-US" b="1" i="1">
                        <a:effectLst/>
                        <a:latin typeface="Cambria Math" panose="02040503050406030204" pitchFamily="18" charset="0"/>
                        <a:ea typeface="Times New Roman" panose="02020603050405020304" pitchFamily="18" charset="0"/>
                        <a:cs typeface="Times New Roman" panose="02020603050405020304" pitchFamily="18" charset="0"/>
                      </a:rPr>
                      <m:t>𝐜</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b="1" i="1">
                        <a:effectLst/>
                        <a:latin typeface="Cambria Math" panose="02040503050406030204" pitchFamily="18" charset="0"/>
                        <a:ea typeface="Times New Roman" panose="02020603050405020304" pitchFamily="18" charset="0"/>
                        <a:cs typeface="Times New Roman" panose="02020603050405020304" pitchFamily="18" charset="0"/>
                      </a:rPr>
                      <m:t>𝐮</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𝐿</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is the offset between the laser unit and the center of the mobile robot ROBI. Finally, the equations of the measuring functions are represented as follows:</a:t>
                </a:r>
              </a:p>
              <a:p>
                <a:pPr marL="0" marR="0" indent="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e>
                          </m:acc>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d>
                        <m:dPr>
                          <m:sep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𝑎</m:t>
                      </m:r>
                      <m:func>
                        <m:func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tan</m:t>
                          </m:r>
                        </m:fName>
                        <m:e>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d>
                                <m:dPr>
                                  <m:begChr m:val="|"/>
                                  <m:end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𝐑</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𝐗</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e>
                                  </m:d>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b="1" i="1">
                                  <a:effectLst/>
                                  <a:latin typeface="Cambria Math" panose="02040503050406030204" pitchFamily="18" charset="0"/>
                                  <a:ea typeface="Times New Roman" panose="02020603050405020304" pitchFamily="18" charset="0"/>
                                  <a:cs typeface="Times New Roman" panose="02020603050405020304" pitchFamily="18" charset="0"/>
                                </a:rPr>
                                <m:t>𝐮</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𝐑</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𝐗</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𝐿</m:t>
                              </m:r>
                            </m:e>
                          </m:d>
                        </m:e>
                      </m:func>
                    </m:oMath>
                  </m:oMathPara>
                </a14:m>
                <a:endParaRPr lang="en-US"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lgn="ctr">
                  <a:lnSpc>
                    <a:spcPct val="107000"/>
                  </a:lnSpc>
                  <a:spcBef>
                    <a:spcPts val="0"/>
                  </a:spcBef>
                  <a:spcAft>
                    <a:spcPts val="800"/>
                  </a:spcAft>
                  <a:buNone/>
                </a:pP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acc>
                          <m:accPr>
                            <m:chr m:val="̂"/>
                            <m:ctrlPr>
                              <a:rPr lang="en-US" i="1">
                                <a:effectLst/>
                                <a:latin typeface="Cambria Math" panose="02040503050406030204" pitchFamily="18" charset="0"/>
                                <a:ea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𝛾</m:t>
                            </m:r>
                          </m:e>
                        </m:acc>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i="1">
                            <a:effectLst/>
                            <a:latin typeface="Cambria Math" panose="02040503050406030204" pitchFamily="18" charset="0"/>
                            <a:ea typeface="Times New Roman" panose="02020603050405020304" pitchFamily="18" charset="0"/>
                          </a:rPr>
                        </m:ctrlPr>
                      </m:accPr>
                      <m:e>
                        <m:r>
                          <a:rPr lang="en-US" b="1" i="1">
                            <a:effectLst/>
                            <a:latin typeface="Cambria Math" panose="02040503050406030204" pitchFamily="18" charset="0"/>
                            <a:ea typeface="Times New Roman" panose="02020603050405020304" pitchFamily="18" charset="0"/>
                            <a:cs typeface="Times New Roman" panose="02020603050405020304" pitchFamily="18" charset="0"/>
                          </a:rPr>
                          <m:t>𝐗</m:t>
                        </m:r>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5229E0D2-FEDE-4D8D-A232-77867CB75527}"/>
                  </a:ext>
                </a:extLst>
              </p:cNvPr>
              <p:cNvSpPr>
                <a:spLocks noGrp="1" noRot="1" noChangeAspect="1" noMove="1" noResize="1" noEditPoints="1" noAdjustHandles="1" noChangeArrowheads="1" noChangeShapeType="1" noTextEdit="1"/>
              </p:cNvSpPr>
              <p:nvPr>
                <p:ph idx="1"/>
              </p:nvPr>
            </p:nvSpPr>
            <p:spPr>
              <a:xfrm>
                <a:off x="1327753" y="1255428"/>
                <a:ext cx="9898436" cy="4869950"/>
              </a:xfrm>
              <a:blipFill>
                <a:blip r:embed="rId2"/>
                <a:stretch>
                  <a:fillRect l="-554" r="-308"/>
                </a:stretch>
              </a:blipFill>
            </p:spPr>
            <p:txBody>
              <a:bodyPr/>
              <a:lstStyle/>
              <a:p>
                <a:r>
                  <a:rPr lang="en-US">
                    <a:noFill/>
                  </a:rPr>
                  <a:t> </a:t>
                </a:r>
              </a:p>
            </p:txBody>
          </p:sp>
        </mc:Fallback>
      </mc:AlternateContent>
    </p:spTree>
    <p:extLst>
      <p:ext uri="{BB962C8B-B14F-4D97-AF65-F5344CB8AC3E}">
        <p14:creationId xmlns:p14="http://schemas.microsoft.com/office/powerpoint/2010/main" val="31255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F4DC-4D37-468C-BA67-317F4328A73A}"/>
              </a:ext>
            </a:extLst>
          </p:cNvPr>
          <p:cNvSpPr>
            <a:spLocks noGrp="1"/>
          </p:cNvSpPr>
          <p:nvPr>
            <p:ph type="title"/>
          </p:nvPr>
        </p:nvSpPr>
        <p:spPr>
          <a:xfrm>
            <a:off x="2231136" y="612153"/>
            <a:ext cx="7729728" cy="1188720"/>
          </a:xfrm>
        </p:spPr>
        <p:txBody>
          <a:bodyPr>
            <a:normAutofit/>
          </a:bodyPr>
          <a:lstStyle/>
          <a:p>
            <a:r>
              <a:rPr lang="en-US" sz="2800" dirty="0">
                <a:latin typeface="Times New Roman" panose="02020603050405020304" pitchFamily="18" charset="0"/>
                <a:cs typeface="Times New Roman" panose="02020603050405020304" pitchFamily="18" charset="0"/>
              </a:rPr>
              <a:t>Kalman Filter Gain </a:t>
            </a:r>
          </a:p>
        </p:txBody>
      </p:sp>
      <p:sp>
        <p:nvSpPr>
          <p:cNvPr id="3" name="Content Placeholder 2">
            <a:extLst>
              <a:ext uri="{FF2B5EF4-FFF2-40B4-BE49-F238E27FC236}">
                <a16:creationId xmlns:a16="http://schemas.microsoft.com/office/drawing/2014/main" id="{3BD2216A-1665-442C-A007-F411A427987A}"/>
              </a:ext>
            </a:extLst>
          </p:cNvPr>
          <p:cNvSpPr>
            <a:spLocks noGrp="1"/>
          </p:cNvSpPr>
          <p:nvPr>
            <p:ph idx="1"/>
          </p:nvPr>
        </p:nvSpPr>
        <p:spPr>
          <a:xfrm>
            <a:off x="1008264" y="2219403"/>
            <a:ext cx="10493346" cy="4423768"/>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Kalman filter gain is one of the most crucial parts of Kalman filter. The performance of Kalman filter depends on the value of the Kalman filter gain. The value of Kalman gain is between 0 and 1. When producing a new estimate, the Kalman Gain defines a weight for the measurement and a weight for the old estimate. A significant Kalman Gain would arise from a low measurement uncertainty compared to the estimate uncertainty (close to 1). </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indicates that the new estimate will be reasonably close to the measurement. A low Kalman Gain would arise from a high measurement uncertainty compared to the estimate uncertainty (close to 0). This implies that the new estimate will be like the prior 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several methods to determine the gain of Kalman filter. Here, the Kalman filter’s gain is derived by statistically analyzing the models and measurements occurring during the process. This statistical analysis provides a covariance matrix which as a result gives the Kalman filter gain.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2707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6318-759D-450A-A611-4CEA02B06208}"/>
              </a:ext>
            </a:extLst>
          </p:cNvPr>
          <p:cNvSpPr>
            <a:spLocks noGrp="1"/>
          </p:cNvSpPr>
          <p:nvPr>
            <p:ph type="title"/>
          </p:nvPr>
        </p:nvSpPr>
        <p:spPr/>
        <p:txBody>
          <a:bodyPr/>
          <a:lstStyle/>
          <a:p>
            <a:r>
              <a:rPr lang="en-US" dirty="0"/>
              <a:t>Introduction</a:t>
            </a:r>
            <a:br>
              <a:rPr lang="en-US" dirty="0"/>
            </a:br>
            <a:endParaRPr lang="en-US" dirty="0"/>
          </a:p>
        </p:txBody>
      </p:sp>
      <p:sp>
        <p:nvSpPr>
          <p:cNvPr id="3" name="Content Placeholder 2">
            <a:extLst>
              <a:ext uri="{FF2B5EF4-FFF2-40B4-BE49-F238E27FC236}">
                <a16:creationId xmlns:a16="http://schemas.microsoft.com/office/drawing/2014/main" id="{8E686BB7-AA59-4417-AAD7-CE0E7F70251F}"/>
              </a:ext>
            </a:extLst>
          </p:cNvPr>
          <p:cNvSpPr>
            <a:spLocks noGrp="1"/>
          </p:cNvSpPr>
          <p:nvPr>
            <p:ph idx="1"/>
          </p:nvPr>
        </p:nvSpPr>
        <p:spPr>
          <a:xfrm>
            <a:off x="838200" y="2857644"/>
            <a:ext cx="10515600" cy="836902"/>
          </a:xfrm>
        </p:spPr>
        <p:txBody>
          <a:bodyPr>
            <a:normAutofit/>
          </a:bodyPr>
          <a:lstStyle/>
          <a:p>
            <a:pPr marL="0" indent="0" algn="ctr">
              <a:buNone/>
            </a:pPr>
            <a:r>
              <a:rPr lang="en-US" sz="4400" dirty="0"/>
              <a:t>What is an AGV?</a:t>
            </a:r>
          </a:p>
        </p:txBody>
      </p:sp>
    </p:spTree>
    <p:extLst>
      <p:ext uri="{BB962C8B-B14F-4D97-AF65-F5344CB8AC3E}">
        <p14:creationId xmlns:p14="http://schemas.microsoft.com/office/powerpoint/2010/main" val="380647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49E36-7DF8-43BC-88E2-01B29DC98F75}"/>
              </a:ext>
            </a:extLst>
          </p:cNvPr>
          <p:cNvSpPr>
            <a:spLocks noGrp="1"/>
          </p:cNvSpPr>
          <p:nvPr>
            <p:ph idx="1"/>
          </p:nvPr>
        </p:nvSpPr>
        <p:spPr>
          <a:xfrm>
            <a:off x="1239617" y="721109"/>
            <a:ext cx="9920469" cy="5822910"/>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begin with, first of all it is required to consider the different errors which may occur considering the odometry model of the mobile robot. The sources of errors might be like the slippage occurring in the wheels or because of the uneven floor. Errors may also arise because of the uncertainty in the parameters related to the mechanical aspect of the mobile robot like, wheel alignment, wheels diameter, distance between the wheels and some other sources.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Considering the numerical errors which may occur in geometric calculations[4] suggested to random error in geometric calculation of both the right and left wheel. This was termed as adding white noise and each of the random noise was independent of each other. And based on this the gain is determined by experiment.  Also, considering a new input vector which also includes the errors and also considering the actual angular and lateral displacements with errors the distance D which is the distance between both the wheels can be determined. And subsequently, odometry model can described as a combination of vector function and coefficient matrix of the error vector. And finally, the process covariance matrix can be obtained.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836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6702-3DF1-438D-8D7F-7C8121E9AAB1}"/>
              </a:ext>
            </a:extLst>
          </p:cNvPr>
          <p:cNvSpPr>
            <a:spLocks noGrp="1"/>
          </p:cNvSpPr>
          <p:nvPr>
            <p:ph type="title"/>
          </p:nvPr>
        </p:nvSpPr>
        <p:spPr>
          <a:xfrm>
            <a:off x="838200" y="365126"/>
            <a:ext cx="10515600" cy="992620"/>
          </a:xfrm>
        </p:spPr>
        <p:txBody>
          <a:bodyPr/>
          <a:lstStyle/>
          <a:p>
            <a:r>
              <a:rPr lang="en-US" dirty="0"/>
              <a:t>Results</a:t>
            </a:r>
          </a:p>
        </p:txBody>
      </p:sp>
      <p:sp>
        <p:nvSpPr>
          <p:cNvPr id="3" name="Content Placeholder 2">
            <a:extLst>
              <a:ext uri="{FF2B5EF4-FFF2-40B4-BE49-F238E27FC236}">
                <a16:creationId xmlns:a16="http://schemas.microsoft.com/office/drawing/2014/main" id="{D8B35DC1-B9A9-4785-837C-AD67A20F1176}"/>
              </a:ext>
            </a:extLst>
          </p:cNvPr>
          <p:cNvSpPr>
            <a:spLocks noGrp="1"/>
          </p:cNvSpPr>
          <p:nvPr>
            <p:ph sz="half" idx="1"/>
          </p:nvPr>
        </p:nvSpPr>
        <p:spPr>
          <a:xfrm>
            <a:off x="838200" y="1477818"/>
            <a:ext cx="5645728" cy="4699145"/>
          </a:xfrm>
        </p:spPr>
        <p:txBody>
          <a:bodyPr>
            <a:normAutofit fontScale="62500" lnSpcReduction="20000"/>
          </a:bodyPr>
          <a:lstStyle/>
          <a:p>
            <a:pPr marL="0" marR="0" algn="just">
              <a:lnSpc>
                <a:spcPct val="107000"/>
              </a:lnSpc>
              <a:spcBef>
                <a:spcPts val="0"/>
              </a:spcBef>
              <a:spcAft>
                <a:spcPts val="800"/>
              </a:spcAft>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This section discusses about the results derived from the test and simulation performed on the positioning estimation technique described in the journal paper. In the first experiment the simulation was carried out for offset of the odometry model compared against the offset obtained from the Kalman filter is shown in the </a:t>
            </a:r>
            <a:r>
              <a:rPr lang="en-US" sz="2900" dirty="0">
                <a:latin typeface="Times New Roman" panose="02020603050405020304" pitchFamily="18" charset="0"/>
                <a:ea typeface="Calibri" panose="020F0502020204030204" pitchFamily="34" charset="0"/>
                <a:cs typeface="Times New Roman" panose="02020603050405020304" pitchFamily="18" charset="0"/>
              </a:rPr>
              <a:t>figure besides</a:t>
            </a: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 The following conclusions can be drawn from the simulation results:</a:t>
            </a:r>
          </a:p>
          <a:p>
            <a:pPr marL="342900" marR="0" lvl="0" indent="-34290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As time and distance increases the offset of the odometry also increases.</a:t>
            </a:r>
          </a:p>
          <a:p>
            <a:pPr marL="342900" marR="0" lvl="0" indent="-34290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offset derived from the Kalman filter was always less than 1cm.</a:t>
            </a:r>
          </a:p>
          <a:p>
            <a:pPr marL="342900" marR="0" lvl="0" indent="-342900" algn="just">
              <a:lnSpc>
                <a:spcPct val="107000"/>
              </a:lnSpc>
              <a:spcBef>
                <a:spcPts val="0"/>
              </a:spcBef>
              <a:spcAft>
                <a:spcPts val="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The error of the model of odometry estimation model gives a total lateral error of more than 0.2metres and in terms of orientation its gives error of 0.07 rad.</a:t>
            </a:r>
          </a:p>
          <a:p>
            <a:pPr marL="342900" marR="0" lvl="0" indent="-342900" algn="just">
              <a:lnSpc>
                <a:spcPct val="107000"/>
              </a:lnSpc>
              <a:spcBef>
                <a:spcPts val="0"/>
              </a:spcBef>
              <a:spcAft>
                <a:spcPts val="800"/>
              </a:spcAft>
              <a:buFont typeface="Courier New" panose="02070309020205020404" pitchFamily="49" charset="0"/>
              <a:buChar char="o"/>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On the other hand, the error in the estimation of lateral position is less than 1cm and the error in orientation is less than 0.02 rad.</a:t>
            </a:r>
          </a:p>
          <a:p>
            <a:pPr marL="0" marR="0" indent="0" algn="just">
              <a:lnSpc>
                <a:spcPct val="107000"/>
              </a:lnSpc>
              <a:spcBef>
                <a:spcPts val="0"/>
              </a:spcBef>
              <a:spcAft>
                <a:spcPts val="800"/>
              </a:spcAft>
              <a:buNone/>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line chart&#10;&#10;Description automatically generated">
            <a:extLst>
              <a:ext uri="{FF2B5EF4-FFF2-40B4-BE49-F238E27FC236}">
                <a16:creationId xmlns:a16="http://schemas.microsoft.com/office/drawing/2014/main" id="{61025948-246F-4192-B44F-0CB53FB3D7A4}"/>
              </a:ext>
            </a:extLst>
          </p:cNvPr>
          <p:cNvPicPr>
            <a:picLocks noGrp="1" noChangeAspect="1"/>
          </p:cNvPicPr>
          <p:nvPr>
            <p:ph sz="half" idx="2"/>
          </p:nvPr>
        </p:nvPicPr>
        <p:blipFill>
          <a:blip r:embed="rId2"/>
          <a:stretch>
            <a:fillRect/>
          </a:stretch>
        </p:blipFill>
        <p:spPr>
          <a:xfrm>
            <a:off x="6597750" y="1477817"/>
            <a:ext cx="5203206" cy="4699145"/>
          </a:xfrm>
          <a:prstGeom prst="rect">
            <a:avLst/>
          </a:prstGeom>
        </p:spPr>
      </p:pic>
    </p:spTree>
    <p:extLst>
      <p:ext uri="{BB962C8B-B14F-4D97-AF65-F5344CB8AC3E}">
        <p14:creationId xmlns:p14="http://schemas.microsoft.com/office/powerpoint/2010/main" val="258636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AD062B-A051-4CF1-929B-E8B80835549C}"/>
              </a:ext>
            </a:extLst>
          </p:cNvPr>
          <p:cNvSpPr>
            <a:spLocks noGrp="1"/>
          </p:cNvSpPr>
          <p:nvPr>
            <p:ph sz="half" idx="1"/>
          </p:nvPr>
        </p:nvSpPr>
        <p:spPr>
          <a:xfrm>
            <a:off x="1581912" y="965871"/>
            <a:ext cx="4271771" cy="4774155"/>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second experiment the conditions were made more practical. And as a part of that disturbances were introduced in each of the wheels. The disturbances were introduced in each wheel for 0.2 seconds. And the following conclusions were drawn from the experiment:</a:t>
            </a: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error of the model of odometry estimation model gives a total lateral error of more than 0.4metres and in terms of orientation its gives error of 0.05 rad.</a:t>
            </a:r>
          </a:p>
          <a:p>
            <a:pPr marL="342900" marR="0" lvl="0" indent="-342900" algn="just">
              <a:lnSpc>
                <a:spcPct val="107000"/>
              </a:lnSpc>
              <a:spcBef>
                <a:spcPts val="0"/>
              </a:spcBef>
              <a:spcAft>
                <a:spcPts val="80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Whereas the Kalman filter significantly reduces both the errors to their minimum value after about 2 seconds.</a:t>
            </a:r>
          </a:p>
          <a:p>
            <a:pPr marL="0" marR="0" indent="0" algn="just">
              <a:lnSpc>
                <a:spcPct val="107000"/>
              </a:lnSpc>
              <a:spcBef>
                <a:spcPts val="0"/>
              </a:spcBef>
              <a:spcAft>
                <a:spcPts val="800"/>
              </a:spcAft>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descr="Diagram, engineering drawing&#10;&#10;Description automatically generated">
            <a:extLst>
              <a:ext uri="{FF2B5EF4-FFF2-40B4-BE49-F238E27FC236}">
                <a16:creationId xmlns:a16="http://schemas.microsoft.com/office/drawing/2014/main" id="{9ACEAEAB-BFDC-41B3-AC2E-1EAF68FF252B}"/>
              </a:ext>
            </a:extLst>
          </p:cNvPr>
          <p:cNvPicPr>
            <a:picLocks noGrp="1" noChangeAspect="1"/>
          </p:cNvPicPr>
          <p:nvPr>
            <p:ph sz="half" idx="2"/>
          </p:nvPr>
        </p:nvPicPr>
        <p:blipFill>
          <a:blip r:embed="rId2"/>
          <a:stretch>
            <a:fillRect/>
          </a:stretch>
        </p:blipFill>
        <p:spPr>
          <a:xfrm>
            <a:off x="6096000" y="965871"/>
            <a:ext cx="5585402" cy="4641715"/>
          </a:xfrm>
          <a:prstGeom prst="rect">
            <a:avLst/>
          </a:prstGeom>
        </p:spPr>
      </p:pic>
    </p:spTree>
    <p:extLst>
      <p:ext uri="{BB962C8B-B14F-4D97-AF65-F5344CB8AC3E}">
        <p14:creationId xmlns:p14="http://schemas.microsoft.com/office/powerpoint/2010/main" val="373557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C12B9-3CD2-4C46-AABE-1F4878251BF3}"/>
              </a:ext>
            </a:extLst>
          </p:cNvPr>
          <p:cNvSpPr>
            <a:spLocks noGrp="1"/>
          </p:cNvSpPr>
          <p:nvPr>
            <p:ph sz="half" idx="1"/>
          </p:nvPr>
        </p:nvSpPr>
        <p:spPr>
          <a:xfrm>
            <a:off x="672947" y="1054109"/>
            <a:ext cx="5978236" cy="5231014"/>
          </a:xfrm>
        </p:spPr>
        <p:txBody>
          <a:bodyPr>
            <a:normAutofit/>
          </a:bodyPr>
          <a:lstStyle/>
          <a:p>
            <a:pPr algn="just">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In the next experiment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response of the positioning estimation system was tested against the introduction of initial error in the position estimation, following are the conclusions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Damping of the error takes place.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the position estimate reaches its nominal value after 3 seconds.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Also, some crucial phenomenon was noted. Regardless of the error introduced in the lateral position of the mobile robot, even the angular estimation was affected.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phenomenon occurred because of the Kalman filter. The Kalman filter first of all compares the angular measurement of the reflectors with actual measurement.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Finally, the source of the error is detected by the Kalman filter after 1 seconds and the error in angular estimate is drastically reduced.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descr="A picture containing chart&#10;&#10;Description automatically generated">
            <a:extLst>
              <a:ext uri="{FF2B5EF4-FFF2-40B4-BE49-F238E27FC236}">
                <a16:creationId xmlns:a16="http://schemas.microsoft.com/office/drawing/2014/main" id="{F8FD6BB0-001A-439D-B8D4-19845BAE57F1}"/>
              </a:ext>
            </a:extLst>
          </p:cNvPr>
          <p:cNvPicPr>
            <a:picLocks noGrp="1" noChangeAspect="1"/>
          </p:cNvPicPr>
          <p:nvPr>
            <p:ph sz="half" idx="2"/>
          </p:nvPr>
        </p:nvPicPr>
        <p:blipFill>
          <a:blip r:embed="rId2"/>
          <a:stretch>
            <a:fillRect/>
          </a:stretch>
        </p:blipFill>
        <p:spPr>
          <a:xfrm>
            <a:off x="6816436" y="1498295"/>
            <a:ext cx="5008462" cy="4707878"/>
          </a:xfrm>
          <a:prstGeom prst="rect">
            <a:avLst/>
          </a:prstGeom>
        </p:spPr>
      </p:pic>
    </p:spTree>
    <p:extLst>
      <p:ext uri="{BB962C8B-B14F-4D97-AF65-F5344CB8AC3E}">
        <p14:creationId xmlns:p14="http://schemas.microsoft.com/office/powerpoint/2010/main" val="337180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05029-C853-4CD8-ABC0-CB11FD70FFED}"/>
              </a:ext>
            </a:extLst>
          </p:cNvPr>
          <p:cNvSpPr>
            <a:spLocks noGrp="1"/>
          </p:cNvSpPr>
          <p:nvPr>
            <p:ph sz="half" idx="1"/>
          </p:nvPr>
        </p:nvSpPr>
        <p:spPr>
          <a:xfrm>
            <a:off x="838200" y="1131562"/>
            <a:ext cx="5829300" cy="5544659"/>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next and the final test, the Kalman filter is tested to the sensitivity of the beacon layout. And along </a:t>
            </a:r>
            <a:r>
              <a:rPr lang="en-US" sz="1800" dirty="0">
                <a:latin typeface="Times New Roman" panose="02020603050405020304" pitchFamily="18" charset="0"/>
                <a:ea typeface="Calibri" panose="020F0502020204030204" pitchFamily="34" charset="0"/>
                <a:cs typeface="Times New Roman" panose="02020603050405020304" pitchFamily="18" charset="0"/>
              </a:rPr>
              <a:t>the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trajectory several beacons were placed at different locations. The figure shows the lateral error or deviation from the straight path. Following points were noted from the 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clear areas where the lateral error is larger than the normal value of error.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 inspection it was found that the lateral errors increase when the beacons are in close contact with the mobile robot.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close contact is meant by when two or more beacons and the robot are in one line.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can be explained by, if the lateral deviation is on the measurement line, then the estimated angular measurement is same as the actual measurement.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Content Placeholder 5" descr="Diagram&#10;&#10;Description automatically generated">
            <a:extLst>
              <a:ext uri="{FF2B5EF4-FFF2-40B4-BE49-F238E27FC236}">
                <a16:creationId xmlns:a16="http://schemas.microsoft.com/office/drawing/2014/main" id="{BBEFD62F-C5A1-40CA-AC44-7C1D99D56E95}"/>
              </a:ext>
            </a:extLst>
          </p:cNvPr>
          <p:cNvPicPr>
            <a:picLocks noGrp="1" noChangeAspect="1"/>
          </p:cNvPicPr>
          <p:nvPr>
            <p:ph sz="half" idx="2"/>
          </p:nvPr>
        </p:nvPicPr>
        <p:blipFill>
          <a:blip r:embed="rId2"/>
          <a:stretch>
            <a:fillRect/>
          </a:stretch>
        </p:blipFill>
        <p:spPr>
          <a:xfrm>
            <a:off x="7083425" y="2433056"/>
            <a:ext cx="4270375" cy="2565260"/>
          </a:xfrm>
          <a:prstGeom prst="rect">
            <a:avLst/>
          </a:prstGeom>
        </p:spPr>
      </p:pic>
    </p:spTree>
    <p:extLst>
      <p:ext uri="{BB962C8B-B14F-4D97-AF65-F5344CB8AC3E}">
        <p14:creationId xmlns:p14="http://schemas.microsoft.com/office/powerpoint/2010/main" val="420037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A77A-5918-484F-B3B6-0E0789197DEB}"/>
              </a:ext>
            </a:extLst>
          </p:cNvPr>
          <p:cNvSpPr>
            <a:spLocks noGrp="1"/>
          </p:cNvSpPr>
          <p:nvPr>
            <p:ph type="title"/>
          </p:nvPr>
        </p:nvSpPr>
        <p:spPr/>
        <p:txBody>
          <a:bodyPr>
            <a:normAutofit fontScale="90000"/>
          </a:bodyPr>
          <a:lstStyle/>
          <a:p>
            <a:r>
              <a:rPr lang="en-US" sz="3400" dirty="0">
                <a:latin typeface="Times New Roman" panose="02020603050405020304" pitchFamily="18" charset="0"/>
                <a:cs typeface="Times New Roman" panose="02020603050405020304" pitchFamily="18" charset="0"/>
              </a:rPr>
              <a:t>Implementation &amp; It’s Results</a:t>
            </a:r>
          </a:p>
        </p:txBody>
      </p:sp>
      <p:sp>
        <p:nvSpPr>
          <p:cNvPr id="3" name="Content Placeholder 2">
            <a:extLst>
              <a:ext uri="{FF2B5EF4-FFF2-40B4-BE49-F238E27FC236}">
                <a16:creationId xmlns:a16="http://schemas.microsoft.com/office/drawing/2014/main" id="{70C08F73-F7E9-4651-8C61-5D1451008EFF}"/>
              </a:ext>
            </a:extLst>
          </p:cNvPr>
          <p:cNvSpPr>
            <a:spLocks noGrp="1"/>
          </p:cNvSpPr>
          <p:nvPr>
            <p:ph sz="half" idx="1"/>
          </p:nvPr>
        </p:nvSpPr>
        <p:spPr/>
        <p:txBody>
          <a:bodyPr/>
          <a:lstStyle/>
          <a:p>
            <a:pPr algn="just"/>
            <a:r>
              <a:rPr lang="en-US" sz="1800" dirty="0">
                <a:latin typeface="Times New Roman" panose="02020603050405020304" pitchFamily="18" charset="0"/>
                <a:cs typeface="Times New Roman" panose="02020603050405020304" pitchFamily="18" charset="0"/>
              </a:rPr>
              <a:t>The proposed estimation technique of the journal paper was implemented in python and following were the test results.</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first test the performance of kalman filter was tested against normal odometry estimation. The result is shown in figure besides. It is evident that the performance of kalman filter with data fusion is very steady compared to the only odometry based estimation.</a:t>
            </a:r>
          </a:p>
          <a:p>
            <a:endParaRPr lang="en-US" dirty="0"/>
          </a:p>
        </p:txBody>
      </p:sp>
      <p:pic>
        <p:nvPicPr>
          <p:cNvPr id="5" name="Content Placeholder 4" descr="Bar chart&#10;&#10;Description automatically generated with low confidence">
            <a:extLst>
              <a:ext uri="{FF2B5EF4-FFF2-40B4-BE49-F238E27FC236}">
                <a16:creationId xmlns:a16="http://schemas.microsoft.com/office/drawing/2014/main" id="{EE003ADE-0B31-4DFB-A599-D5C12156A1CC}"/>
              </a:ext>
            </a:extLst>
          </p:cNvPr>
          <p:cNvPicPr>
            <a:picLocks noGrp="1" noChangeAspect="1"/>
          </p:cNvPicPr>
          <p:nvPr>
            <p:ph sz="half" idx="2"/>
          </p:nvPr>
        </p:nvPicPr>
        <p:blipFill>
          <a:blip r:embed="rId2"/>
          <a:stretch>
            <a:fillRect/>
          </a:stretch>
        </p:blipFill>
        <p:spPr>
          <a:xfrm>
            <a:off x="6096000" y="2638044"/>
            <a:ext cx="5181600" cy="3821721"/>
          </a:xfrm>
          <a:prstGeom prst="rect">
            <a:avLst/>
          </a:prstGeom>
        </p:spPr>
      </p:pic>
    </p:spTree>
    <p:extLst>
      <p:ext uri="{BB962C8B-B14F-4D97-AF65-F5344CB8AC3E}">
        <p14:creationId xmlns:p14="http://schemas.microsoft.com/office/powerpoint/2010/main" val="121139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CAE4D-370D-465C-A8A2-9ADFBBFDAB07}"/>
              </a:ext>
            </a:extLst>
          </p:cNvPr>
          <p:cNvSpPr>
            <a:spLocks noGrp="1"/>
          </p:cNvSpPr>
          <p:nvPr>
            <p:ph sz="half" idx="1"/>
          </p:nvPr>
        </p:nvSpPr>
        <p:spPr>
          <a:xfrm>
            <a:off x="760219" y="1371600"/>
            <a:ext cx="5181599" cy="5486400"/>
          </a:xfrm>
        </p:spPr>
        <p:txBody>
          <a:bodyPr>
            <a:normAutofit/>
          </a:bodyPr>
          <a:lstStyle/>
          <a:p>
            <a:pPr marL="0" marR="0" algn="just">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the next test of the Kalman filter is tested against the speed i.e., filter’s performance to the vehicle speed is analyzed. The results are shown in figure besides. Following points were noted from the results:</a:t>
            </a:r>
          </a:p>
          <a:p>
            <a:pPr marL="342900" marR="0" lvl="0" indent="-342900" algn="just">
              <a:lnSpc>
                <a:spcPct val="107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There is an evident relationship between the estimated position error and the vehicle speed.</a:t>
            </a:r>
          </a:p>
          <a:p>
            <a:pPr marL="342900" marR="0" lvl="0" indent="-342900" algn="just">
              <a:lnSpc>
                <a:spcPct val="107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relation between them is as expected, the error increases with the increase in the speed of the robot.</a:t>
            </a:r>
          </a:p>
          <a:p>
            <a:pPr marL="342900" marR="0" lvl="0" indent="-342900" algn="just">
              <a:lnSpc>
                <a:spcPct val="107000"/>
              </a:lnSpc>
              <a:spcBef>
                <a:spcPts val="0"/>
              </a:spcBef>
              <a:spcAft>
                <a:spcPts val="80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This is because when the mobile robot travels at higher speeds, the robot doesn’t perform angular measurement, which results in increased errors because of the increase in blind distance.</a:t>
            </a:r>
          </a:p>
          <a:p>
            <a:endParaRPr lang="en-US" dirty="0"/>
          </a:p>
        </p:txBody>
      </p:sp>
      <p:pic>
        <p:nvPicPr>
          <p:cNvPr id="5" name="Content Placeholder 4" descr="Chart, line chart&#10;&#10;Description automatically generated">
            <a:extLst>
              <a:ext uri="{FF2B5EF4-FFF2-40B4-BE49-F238E27FC236}">
                <a16:creationId xmlns:a16="http://schemas.microsoft.com/office/drawing/2014/main" id="{46BCBBE9-30D0-4CAA-AE95-71771EF63164}"/>
              </a:ext>
            </a:extLst>
          </p:cNvPr>
          <p:cNvPicPr>
            <a:picLocks noGrp="1" noChangeAspect="1"/>
          </p:cNvPicPr>
          <p:nvPr>
            <p:ph sz="half" idx="2"/>
          </p:nvPr>
        </p:nvPicPr>
        <p:blipFill>
          <a:blip r:embed="rId2"/>
          <a:stretch>
            <a:fillRect/>
          </a:stretch>
        </p:blipFill>
        <p:spPr>
          <a:xfrm>
            <a:off x="6172202" y="1825624"/>
            <a:ext cx="5181600" cy="3355975"/>
          </a:xfrm>
          <a:prstGeom prst="rect">
            <a:avLst/>
          </a:prstGeom>
        </p:spPr>
      </p:pic>
    </p:spTree>
    <p:extLst>
      <p:ext uri="{BB962C8B-B14F-4D97-AF65-F5344CB8AC3E}">
        <p14:creationId xmlns:p14="http://schemas.microsoft.com/office/powerpoint/2010/main" val="137544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EAF45-0043-4899-A5E6-836757143412}"/>
              </a:ext>
            </a:extLst>
          </p:cNvPr>
          <p:cNvSpPr>
            <a:spLocks noGrp="1"/>
          </p:cNvSpPr>
          <p:nvPr>
            <p:ph sz="half" idx="1"/>
          </p:nvPr>
        </p:nvSpPr>
        <p:spPr>
          <a:xfrm>
            <a:off x="1405642" y="919412"/>
            <a:ext cx="4271771" cy="3101982"/>
          </a:xfrm>
        </p:spPr>
        <p:txBody>
          <a:bodyPr>
            <a:noAutofit/>
          </a:bodyPr>
          <a:lstStyle/>
          <a:p>
            <a:pPr marL="0" marR="0" algn="just">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the next test of the performance of Kalman filter is tested against the number of landmarks. It was assumed that during every travel the path was identical which helps to eliminate the effect of all other parameters except the landmarks. The following points were noted from the test results:</a:t>
            </a:r>
          </a:p>
          <a:p>
            <a:pPr marL="342900" marR="0" lvl="0" indent="-342900" algn="just">
              <a:lnSpc>
                <a:spcPct val="107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effect is clearly more visible when the number of landmarks are less than 3.</a:t>
            </a:r>
          </a:p>
          <a:p>
            <a:pPr marL="342900" marR="0" lvl="0" indent="-342900" algn="just">
              <a:lnSpc>
                <a:spcPct val="107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And the effect is more significant on the lateral position estimate and the effect on angular position estimate is minimal.</a:t>
            </a:r>
          </a:p>
          <a:p>
            <a:pPr marL="342900" marR="0" lvl="0" indent="-342900" algn="just">
              <a:lnSpc>
                <a:spcPct val="107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Moreover, the filter is able to give estimation on lateral errors only after having some number of iterations. And it requires 3 seconds to recover.</a:t>
            </a:r>
          </a:p>
          <a:p>
            <a:pPr marL="342900" marR="0" lvl="0" indent="-342900" algn="just">
              <a:lnSpc>
                <a:spcPct val="107000"/>
              </a:lnSpc>
              <a:spcBef>
                <a:spcPts val="0"/>
              </a:spcBef>
              <a:spcAft>
                <a:spcPts val="80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While the filter can instantaneously detect the angular errors.</a:t>
            </a:r>
          </a:p>
          <a:p>
            <a:endParaRPr lang="en-US" dirty="0"/>
          </a:p>
        </p:txBody>
      </p:sp>
      <p:pic>
        <p:nvPicPr>
          <p:cNvPr id="5" name="Content Placeholder 4" descr="Chart, line chart&#10;&#10;Description automatically generated">
            <a:extLst>
              <a:ext uri="{FF2B5EF4-FFF2-40B4-BE49-F238E27FC236}">
                <a16:creationId xmlns:a16="http://schemas.microsoft.com/office/drawing/2014/main" id="{AE7CC10D-9AB2-4347-B605-DE9B19362C8D}"/>
              </a:ext>
            </a:extLst>
          </p:cNvPr>
          <p:cNvPicPr>
            <a:picLocks noGrp="1" noChangeAspect="1"/>
          </p:cNvPicPr>
          <p:nvPr>
            <p:ph sz="half" idx="2"/>
          </p:nvPr>
        </p:nvPicPr>
        <p:blipFill>
          <a:blip r:embed="rId2"/>
          <a:stretch>
            <a:fillRect/>
          </a:stretch>
        </p:blipFill>
        <p:spPr>
          <a:xfrm>
            <a:off x="6172202" y="1825624"/>
            <a:ext cx="5181600" cy="3603625"/>
          </a:xfrm>
          <a:prstGeom prst="rect">
            <a:avLst/>
          </a:prstGeom>
        </p:spPr>
      </p:pic>
    </p:spTree>
    <p:extLst>
      <p:ext uri="{BB962C8B-B14F-4D97-AF65-F5344CB8AC3E}">
        <p14:creationId xmlns:p14="http://schemas.microsoft.com/office/powerpoint/2010/main" val="394261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8168-F5D6-4368-B075-491D416AEF9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3C774D6-CBDF-46D4-A38B-83BA80504F5C}"/>
              </a:ext>
            </a:extLst>
          </p:cNvPr>
          <p:cNvSpPr>
            <a:spLocks noGrp="1"/>
          </p:cNvSpPr>
          <p:nvPr>
            <p:ph idx="1"/>
          </p:nvPr>
        </p:nvSpPr>
        <p:spPr>
          <a:xfrm>
            <a:off x="649995" y="2638044"/>
            <a:ext cx="10851615" cy="3101983"/>
          </a:xfrm>
        </p:spPr>
        <p:txBody>
          <a:bodyPr>
            <a:noAutofit/>
          </a:bodyPr>
          <a:lstStyle/>
          <a:p>
            <a:pPr marL="0" marR="0" algn="just">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With the advancements in the robotics and automation industry, more and more autonomous robots or autonomous vehicles have incorporated into the manufacturing industry, in the day-to-day life and also in the consumer industry. And localization is one of the core components of the autonomous vehicle. Localization is the capability of an autonomous robot to precisely locate itself in the operating environment. For any autonomous vehicle it is very important to localize itself in order to carry out the required task. Many localization techniques have been evolved since last two three decades. In this report we discussed some techniques like odometry and triangulation for position estimation. But considering the accuracy of the required tasks and considering the practical uncertain working conditions, it was found that relying only on these techniques is not enough. And a need of data fusion was certain. It was required to deduce a technique which can perform estimation very well by fusing the data from the techniques like odometry and triangulation. And it was found that Kalman filter acts as one of the best estimating techniques. And the data coming from odometry, and triangulation was fused into the Kalman filter to carry out accurate position estimation.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1558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9DB50-582C-40F8-9403-5A736F5B231F}"/>
              </a:ext>
            </a:extLst>
          </p:cNvPr>
          <p:cNvSpPr>
            <a:spLocks noGrp="1"/>
          </p:cNvSpPr>
          <p:nvPr>
            <p:ph idx="1"/>
          </p:nvPr>
        </p:nvSpPr>
        <p:spPr>
          <a:xfrm>
            <a:off x="1338769" y="1459240"/>
            <a:ext cx="10206908" cy="4313599"/>
          </a:xfrm>
        </p:spPr>
        <p:txBody>
          <a:bodyPr>
            <a:noAutofit/>
          </a:bodyPr>
          <a:lstStyle/>
          <a:p>
            <a:pPr marL="0" marR="0" algn="just">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On testing the algorithm based on the real implementation and from the results presented in the journal paper, one of the significant conclusions was that the filter performs better when the position error is in terms of orientation compared to the lateral position error. Also, the filter was able to offset the error within 3 seconds. Moreover, it can be deduced that error increases linearly with increase in speed. And also, the number of beacons and their orientation can significantly affect the performance of the filter. Hence, it can be concluded that the Kalman filter-based technique presented in the selected journal paper undoubtedly has a robust performance, but it also has some limitations with respect to the speed of the mobile robot as well as the number of beacons and their layout. Finally, there are also some advancements in the kalman filter like extended kalman filter and unscented kalman filter which may significantly improve the performance as well.</a:t>
            </a:r>
          </a:p>
          <a:p>
            <a:pPr marL="0" marR="0" indent="0" algn="just">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53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EA84E0-7CBD-4532-90F3-66E7E6CA0350}"/>
              </a:ext>
            </a:extLst>
          </p:cNvPr>
          <p:cNvSpPr>
            <a:spLocks noGrp="1"/>
          </p:cNvSpPr>
          <p:nvPr>
            <p:ph idx="4294967295"/>
          </p:nvPr>
        </p:nvSpPr>
        <p:spPr>
          <a:xfrm>
            <a:off x="0" y="1535113"/>
            <a:ext cx="10715625" cy="3233737"/>
          </a:xfrm>
        </p:spPr>
        <p:txBody>
          <a:bodyPr>
            <a:no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begin with, let us understand what an AGV is.  An automated guided vehicle (AGV) or mobile robot is a type of guidance robot system that is not restricted by a fixed range of motion. Rather, it is self-contained and can move along lines, surfaces, or spaces. This is different from a robot arm that is attached to the base and consists of limbs and joints. In most cases, automatic guided vehicles and robot arms are combined. Self-driving cars act as  mobile platforms with robotic arms  to perform more versatile functions such as remote control, remote control, scanning and probing. </a:t>
            </a:r>
          </a:p>
          <a:p>
            <a:pPr marL="0" indent="0" algn="just">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latin typeface="Times New Roman" panose="02020603050405020304" pitchFamily="18" charset="0"/>
                <a:ea typeface="Calibri" panose="020F0502020204030204" pitchFamily="34" charset="0"/>
                <a:cs typeface="Times New Roman" panose="02020603050405020304" pitchFamily="18" charset="0"/>
              </a:rPr>
              <a:t>AGVs are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used to transport raw materials such as metal, plastic, rubber and paper. AGVs can, for example,  transport raw materials from inbound goods to warehouses or deliver materials directly to production lines. AGVs deliver the raw materials they need continuously and reliably  without human intervention, so the materials they need on the production line are always supplied uninterrupted.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01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5F31-91E0-43BF-9186-A3EF2E01D06E}"/>
              </a:ext>
            </a:extLst>
          </p:cNvPr>
          <p:cNvSpPr>
            <a:spLocks noGrp="1"/>
          </p:cNvSpPr>
          <p:nvPr>
            <p:ph type="title"/>
          </p:nvPr>
        </p:nvSpPr>
        <p:spPr>
          <a:xfrm>
            <a:off x="838200" y="655781"/>
            <a:ext cx="10515600" cy="1006475"/>
          </a:xfrm>
        </p:spPr>
        <p:txBody>
          <a:bodyPr/>
          <a:lstStyle/>
          <a:p>
            <a:r>
              <a:rPr lang="en-US" dirty="0"/>
              <a:t>References</a:t>
            </a:r>
          </a:p>
        </p:txBody>
      </p:sp>
      <p:sp>
        <p:nvSpPr>
          <p:cNvPr id="3" name="Text Placeholder 2">
            <a:extLst>
              <a:ext uri="{FF2B5EF4-FFF2-40B4-BE49-F238E27FC236}">
                <a16:creationId xmlns:a16="http://schemas.microsoft.com/office/drawing/2014/main" id="{5E08109A-B3F7-4C12-A7E6-6AFD67CA0EAC}"/>
              </a:ext>
            </a:extLst>
          </p:cNvPr>
          <p:cNvSpPr>
            <a:spLocks noGrp="1"/>
          </p:cNvSpPr>
          <p:nvPr>
            <p:ph type="body" idx="1"/>
          </p:nvPr>
        </p:nvSpPr>
        <p:spPr>
          <a:xfrm>
            <a:off x="838200" y="1928813"/>
            <a:ext cx="10515600" cy="4462751"/>
          </a:xfrm>
        </p:spPr>
        <p:txBody>
          <a:bodyPr>
            <a:normAutofit/>
          </a:bodyPr>
          <a:lstStyle/>
          <a:p>
            <a:r>
              <a:rPr lang="en-US" dirty="0">
                <a:solidFill>
                  <a:schemeClr val="tx1"/>
                </a:solidFill>
              </a:rPr>
              <a:t>[1] S. </a:t>
            </a:r>
            <a:r>
              <a:rPr lang="en-US" dirty="0" err="1">
                <a:solidFill>
                  <a:schemeClr val="tx1"/>
                </a:solidFill>
              </a:rPr>
              <a:t>Shoval</a:t>
            </a:r>
            <a:r>
              <a:rPr lang="en-US" dirty="0">
                <a:solidFill>
                  <a:schemeClr val="tx1"/>
                </a:solidFill>
              </a:rPr>
              <a:t>, I. Zeitoun, and E. Lenz, “Implementation of a Kalman filter in positioning for autonomous vehicles, and its sensitivity to the process parameters,” The International Journal of Advanced Manufacturing Technology, vol. 13, no. 10, pp. 738–746, Oct. 1997.</a:t>
            </a:r>
          </a:p>
          <a:p>
            <a:r>
              <a:rPr lang="en-US" dirty="0">
                <a:solidFill>
                  <a:schemeClr val="tx1"/>
                </a:solidFill>
              </a:rPr>
              <a:t>[2] S. </a:t>
            </a:r>
            <a:r>
              <a:rPr lang="en-US" dirty="0" err="1">
                <a:solidFill>
                  <a:schemeClr val="tx1"/>
                </a:solidFill>
              </a:rPr>
              <a:t>Shoval</a:t>
            </a:r>
            <a:r>
              <a:rPr lang="en-US" dirty="0">
                <a:solidFill>
                  <a:schemeClr val="tx1"/>
                </a:solidFill>
              </a:rPr>
              <a:t>, I. </a:t>
            </a:r>
            <a:r>
              <a:rPr lang="en-US" dirty="0" err="1">
                <a:solidFill>
                  <a:schemeClr val="tx1"/>
                </a:solidFill>
              </a:rPr>
              <a:t>Zaietun</a:t>
            </a:r>
            <a:r>
              <a:rPr lang="en-US" dirty="0">
                <a:solidFill>
                  <a:schemeClr val="tx1"/>
                </a:solidFill>
              </a:rPr>
              <a:t> and E. Lenz. "Layout of beacons for triangulation of AGV's in industrial environment", Proceedings of the 13th International Conference on Production Research, </a:t>
            </a:r>
            <a:r>
              <a:rPr lang="en-US" dirty="0" err="1">
                <a:solidFill>
                  <a:schemeClr val="tx1"/>
                </a:solidFill>
              </a:rPr>
              <a:t>Jerusa</a:t>
            </a:r>
            <a:r>
              <a:rPr lang="en-US" dirty="0">
                <a:solidFill>
                  <a:schemeClr val="tx1"/>
                </a:solidFill>
              </a:rPr>
              <a:t>­ </a:t>
            </a:r>
            <a:r>
              <a:rPr lang="en-US" dirty="0" err="1">
                <a:solidFill>
                  <a:schemeClr val="tx1"/>
                </a:solidFill>
              </a:rPr>
              <a:t>lem</a:t>
            </a:r>
            <a:r>
              <a:rPr lang="en-US" dirty="0">
                <a:solidFill>
                  <a:schemeClr val="tx1"/>
                </a:solidFill>
              </a:rPr>
              <a:t>, Israel, pp. 485-488, August 1995.</a:t>
            </a:r>
          </a:p>
          <a:p>
            <a:r>
              <a:rPr lang="en-US" dirty="0">
                <a:solidFill>
                  <a:schemeClr val="tx1"/>
                </a:solidFill>
              </a:rPr>
              <a:t>[3] R. E. Kalman, “A New Approach to Linear Filtering and Prediction Problems,” J. Basic Eng., vol. 82, no. 1, p. 35, 1960.</a:t>
            </a:r>
          </a:p>
          <a:p>
            <a:r>
              <a:rPr lang="en-US" dirty="0">
                <a:solidFill>
                  <a:schemeClr val="tx1"/>
                </a:solidFill>
              </a:rPr>
              <a:t>[4] M. Tang, Z. Chen, and F. Yin, “Robot Tracking in SLAM with </a:t>
            </a:r>
            <a:r>
              <a:rPr lang="en-US" dirty="0" err="1">
                <a:solidFill>
                  <a:schemeClr val="tx1"/>
                </a:solidFill>
              </a:rPr>
              <a:t>Masreliez</a:t>
            </a:r>
            <a:r>
              <a:rPr lang="en-US" dirty="0">
                <a:solidFill>
                  <a:schemeClr val="tx1"/>
                </a:solidFill>
              </a:rPr>
              <a:t>-Martin Unscented Kalman Filter,” International Journal of Control, Automation and Systems, vol. 18, no. 9, pp. 2315–2325, May 2020.</a:t>
            </a:r>
          </a:p>
          <a:p>
            <a:endParaRPr lang="en-US" dirty="0"/>
          </a:p>
        </p:txBody>
      </p:sp>
    </p:spTree>
    <p:extLst>
      <p:ext uri="{BB962C8B-B14F-4D97-AF65-F5344CB8AC3E}">
        <p14:creationId xmlns:p14="http://schemas.microsoft.com/office/powerpoint/2010/main" val="184251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864-B8DD-4D33-9DBF-C3D87EE369CF}"/>
              </a:ext>
            </a:extLst>
          </p:cNvPr>
          <p:cNvSpPr>
            <a:spLocks noGrp="1"/>
          </p:cNvSpPr>
          <p:nvPr>
            <p:ph type="title"/>
          </p:nvPr>
        </p:nvSpPr>
        <p:spPr>
          <a:xfrm>
            <a:off x="998105" y="327891"/>
            <a:ext cx="10515600" cy="1052657"/>
          </a:xfrm>
        </p:spPr>
        <p:txBody>
          <a:bodyPr/>
          <a:lstStyle/>
          <a:p>
            <a:r>
              <a:rPr lang="en-US" dirty="0"/>
              <a:t>References (2)</a:t>
            </a:r>
          </a:p>
        </p:txBody>
      </p:sp>
      <p:sp>
        <p:nvSpPr>
          <p:cNvPr id="3" name="Text Placeholder 2">
            <a:extLst>
              <a:ext uri="{FF2B5EF4-FFF2-40B4-BE49-F238E27FC236}">
                <a16:creationId xmlns:a16="http://schemas.microsoft.com/office/drawing/2014/main" id="{0EA92B2E-580E-424C-8DA9-A668DC992F8F}"/>
              </a:ext>
            </a:extLst>
          </p:cNvPr>
          <p:cNvSpPr>
            <a:spLocks noGrp="1"/>
          </p:cNvSpPr>
          <p:nvPr>
            <p:ph type="body" idx="1"/>
          </p:nvPr>
        </p:nvSpPr>
        <p:spPr>
          <a:xfrm>
            <a:off x="998105" y="1821007"/>
            <a:ext cx="10515600" cy="4709102"/>
          </a:xfrm>
        </p:spPr>
        <p:txBody>
          <a:bodyPr>
            <a:normAutofit fontScale="85000" lnSpcReduction="10000"/>
          </a:bodyPr>
          <a:lstStyle/>
          <a:p>
            <a:r>
              <a:rPr lang="en-US" dirty="0">
                <a:solidFill>
                  <a:schemeClr val="tx1"/>
                </a:solidFill>
              </a:rPr>
              <a:t>[5] Q. Li, R. Li, K. Ji, and W. Dai, “Kalman Filter and Its Application,” in 2015 8th International Conference on Intelligent Networks and Intelligent Systems (ICINIS), 2015, no. 10, pp. 74–77.</a:t>
            </a:r>
          </a:p>
          <a:p>
            <a:r>
              <a:rPr lang="en-US" dirty="0">
                <a:solidFill>
                  <a:schemeClr val="tx1"/>
                </a:solidFill>
              </a:rPr>
              <a:t>[6] </a:t>
            </a:r>
            <a:r>
              <a:rPr lang="en-US" dirty="0" err="1">
                <a:solidFill>
                  <a:schemeClr val="tx1"/>
                </a:solidFill>
              </a:rPr>
              <a:t>Hidekata</a:t>
            </a:r>
            <a:r>
              <a:rPr lang="en-US" dirty="0">
                <a:solidFill>
                  <a:schemeClr val="tx1"/>
                </a:solidFill>
              </a:rPr>
              <a:t> </a:t>
            </a:r>
            <a:r>
              <a:rPr lang="en-US" dirty="0" err="1">
                <a:solidFill>
                  <a:schemeClr val="tx1"/>
                </a:solidFill>
              </a:rPr>
              <a:t>Hontani</a:t>
            </a:r>
            <a:r>
              <a:rPr lang="en-US" dirty="0">
                <a:solidFill>
                  <a:schemeClr val="tx1"/>
                </a:solidFill>
              </a:rPr>
              <a:t> and </a:t>
            </a:r>
            <a:r>
              <a:rPr lang="en-US" dirty="0" err="1">
                <a:solidFill>
                  <a:schemeClr val="tx1"/>
                </a:solidFill>
              </a:rPr>
              <a:t>Yuya</a:t>
            </a:r>
            <a:r>
              <a:rPr lang="en-US" dirty="0">
                <a:solidFill>
                  <a:schemeClr val="tx1"/>
                </a:solidFill>
              </a:rPr>
              <a:t> Higuchi, “Kalman filtering for improving car positioning with measurements of relative distance,” SICE Annual Conference 2007, Sep. 2007, </a:t>
            </a:r>
            <a:r>
              <a:rPr lang="en-US" dirty="0" err="1">
                <a:solidFill>
                  <a:schemeClr val="tx1"/>
                </a:solidFill>
              </a:rPr>
              <a:t>doi</a:t>
            </a:r>
            <a:r>
              <a:rPr lang="en-US" dirty="0">
                <a:solidFill>
                  <a:schemeClr val="tx1"/>
                </a:solidFill>
              </a:rPr>
              <a:t>: 10.1109/sice.2007.4421490.</a:t>
            </a:r>
          </a:p>
          <a:p>
            <a:r>
              <a:rPr lang="en-US" dirty="0">
                <a:solidFill>
                  <a:schemeClr val="tx1"/>
                </a:solidFill>
              </a:rPr>
              <a:t>[7] M. Wang, H. Hu, X. Wang, H. Zhang, and A. Zhang, “An improved method of adaptive Kalman filtering for vehicular kinematic positioning,” Proceedings of the 33rd Chinese Control Conference, Jul. 2014, </a:t>
            </a:r>
            <a:r>
              <a:rPr lang="en-US" dirty="0" err="1">
                <a:solidFill>
                  <a:schemeClr val="tx1"/>
                </a:solidFill>
              </a:rPr>
              <a:t>doi</a:t>
            </a:r>
            <a:r>
              <a:rPr lang="en-US" dirty="0">
                <a:solidFill>
                  <a:schemeClr val="tx1"/>
                </a:solidFill>
              </a:rPr>
              <a:t>: 10.1109/chicc.2014.6896726.</a:t>
            </a:r>
          </a:p>
          <a:p>
            <a:r>
              <a:rPr lang="en-US" dirty="0">
                <a:solidFill>
                  <a:schemeClr val="tx1"/>
                </a:solidFill>
              </a:rPr>
              <a:t>[8] U. </a:t>
            </a:r>
            <a:r>
              <a:rPr lang="en-US" dirty="0" err="1">
                <a:solidFill>
                  <a:schemeClr val="tx1"/>
                </a:solidFill>
              </a:rPr>
              <a:t>Wiklund</a:t>
            </a:r>
            <a:r>
              <a:rPr lang="en-US" dirty="0">
                <a:solidFill>
                  <a:schemeClr val="tx1"/>
                </a:solidFill>
              </a:rPr>
              <a:t>,  U. Andersson   and K. </a:t>
            </a:r>
            <a:r>
              <a:rPr lang="en-US" dirty="0" err="1">
                <a:solidFill>
                  <a:schemeClr val="tx1"/>
                </a:solidFill>
              </a:rPr>
              <a:t>Hyyppa</a:t>
            </a:r>
            <a:r>
              <a:rPr lang="en-US" dirty="0">
                <a:solidFill>
                  <a:schemeClr val="tx1"/>
                </a:solidFill>
              </a:rPr>
              <a:t>, "AGV   navigation by angle measurements", Proceedings of the 6th International Conference on Automated Guided Vehicle Systems, pp. 199-212, October 1988.</a:t>
            </a:r>
          </a:p>
          <a:p>
            <a:r>
              <a:rPr lang="en-US" dirty="0">
                <a:solidFill>
                  <a:schemeClr val="tx1"/>
                </a:solidFill>
              </a:rPr>
              <a:t>[9] “Understanding the Kalman Filter,” The American Statistician, 2012. https://www.tandfonline.com/doi/abs/10.1080/00031305.1983.10482723.</a:t>
            </a:r>
          </a:p>
          <a:p>
            <a:r>
              <a:rPr lang="en-US" dirty="0">
                <a:solidFill>
                  <a:schemeClr val="tx1"/>
                </a:solidFill>
              </a:rPr>
              <a:t>[10] H.-J. von der Hardt, P. </a:t>
            </a:r>
            <a:r>
              <a:rPr lang="en-US" dirty="0" err="1">
                <a:solidFill>
                  <a:schemeClr val="tx1"/>
                </a:solidFill>
              </a:rPr>
              <a:t>Arnould</a:t>
            </a:r>
            <a:r>
              <a:rPr lang="en-US" dirty="0">
                <a:solidFill>
                  <a:schemeClr val="tx1"/>
                </a:solidFill>
              </a:rPr>
              <a:t>, D. Wolf and M. </a:t>
            </a:r>
            <a:r>
              <a:rPr lang="en-US" dirty="0" err="1">
                <a:solidFill>
                  <a:schemeClr val="tx1"/>
                </a:solidFill>
              </a:rPr>
              <a:t>Dufant</a:t>
            </a:r>
            <a:r>
              <a:rPr lang="en-US" dirty="0">
                <a:solidFill>
                  <a:schemeClr val="tx1"/>
                </a:solidFill>
              </a:rPr>
              <a:t>,  "A method of mobile robot localization by fusion of odometrical and magneto metric data", International Journal of Advanced Manufacture Technology, pp. 65--69, 1994.</a:t>
            </a:r>
          </a:p>
          <a:p>
            <a:r>
              <a:rPr lang="en-US" dirty="0">
                <a:solidFill>
                  <a:schemeClr val="tx1"/>
                </a:solidFill>
              </a:rPr>
              <a:t>[11] H. Chen, H. Lim, S. Hwang, and J. Lee, “Efficient driving of tracking robot using </a:t>
            </a:r>
            <a:r>
              <a:rPr lang="en-US" dirty="0" err="1">
                <a:solidFill>
                  <a:schemeClr val="tx1"/>
                </a:solidFill>
              </a:rPr>
              <a:t>kalman</a:t>
            </a:r>
            <a:r>
              <a:rPr lang="en-US" dirty="0">
                <a:solidFill>
                  <a:schemeClr val="tx1"/>
                </a:solidFill>
              </a:rPr>
              <a:t> filters,” 2013 13th International Conference on Control, Automation and Systems (ICCAS 2013), Oct. 2013, </a:t>
            </a:r>
            <a:r>
              <a:rPr lang="en-US" dirty="0" err="1">
                <a:solidFill>
                  <a:schemeClr val="tx1"/>
                </a:solidFill>
              </a:rPr>
              <a:t>doi</a:t>
            </a:r>
            <a:r>
              <a:rPr lang="en-US" dirty="0">
                <a:solidFill>
                  <a:schemeClr val="tx1"/>
                </a:solidFill>
              </a:rPr>
              <a:t>: 10.1109/iccas.2013.6703874.</a:t>
            </a:r>
          </a:p>
          <a:p>
            <a:endParaRPr lang="en-US" dirty="0"/>
          </a:p>
        </p:txBody>
      </p:sp>
    </p:spTree>
    <p:extLst>
      <p:ext uri="{BB962C8B-B14F-4D97-AF65-F5344CB8AC3E}">
        <p14:creationId xmlns:p14="http://schemas.microsoft.com/office/powerpoint/2010/main" val="429007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CB191-FAD9-4F45-88F2-B1DE1BB67567}"/>
              </a:ext>
            </a:extLst>
          </p:cNvPr>
          <p:cNvSpPr>
            <a:spLocks noGrp="1"/>
          </p:cNvSpPr>
          <p:nvPr>
            <p:ph type="title"/>
          </p:nvPr>
        </p:nvSpPr>
        <p:spPr>
          <a:xfrm>
            <a:off x="838200" y="2731799"/>
            <a:ext cx="10515600" cy="1394402"/>
          </a:xfrm>
        </p:spPr>
        <p:txBody>
          <a:bodyPr>
            <a:normAutofit fontScale="90000"/>
          </a:bodyPr>
          <a:lstStyle/>
          <a:p>
            <a:r>
              <a:rPr lang="en-US" sz="9600" dirty="0"/>
              <a:t>Thank You</a:t>
            </a:r>
          </a:p>
        </p:txBody>
      </p:sp>
    </p:spTree>
    <p:extLst>
      <p:ext uri="{BB962C8B-B14F-4D97-AF65-F5344CB8AC3E}">
        <p14:creationId xmlns:p14="http://schemas.microsoft.com/office/powerpoint/2010/main" val="10623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C23DE4-D748-47B9-98AC-B3992AD8165B}"/>
              </a:ext>
            </a:extLst>
          </p:cNvPr>
          <p:cNvSpPr>
            <a:spLocks noGrp="1"/>
          </p:cNvSpPr>
          <p:nvPr>
            <p:ph idx="4294967295"/>
          </p:nvPr>
        </p:nvSpPr>
        <p:spPr>
          <a:xfrm>
            <a:off x="0" y="695325"/>
            <a:ext cx="11122025" cy="5465763"/>
          </a:xfrm>
        </p:spPr>
        <p:txBody>
          <a:bodyPr>
            <a:normAutofit/>
          </a:bodyPr>
          <a:lstStyle/>
          <a:p>
            <a:pPr marL="0" indent="0" algn="just">
              <a:lnSpc>
                <a:spcPct val="107000"/>
              </a:lnSpc>
              <a:spcBef>
                <a:spcPts val="0"/>
              </a:spcBef>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Following are the types of AGVs:</a:t>
            </a: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Automatic Guided Carts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AGC is a simple AGV with limited automation that follows a strip painted  on the floor, travels a given path, and performs repetitive actions. AGV carts are widely used in sorting, warehousing and cross-docking applications to reduce labor costs.</a:t>
            </a: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Unit Loader AGV</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These AGV transfer trolleys are designed to move specific parts or products with special tools to move pallets or containers containing multiple items. </a:t>
            </a:r>
          </a:p>
          <a:p>
            <a:pPr marL="342900" marR="0" lvl="0" indent="-342900" algn="just">
              <a:lnSpc>
                <a:spcPct val="107000"/>
              </a:lnSpc>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Heavy Load AGVs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These rugged AGVs are used to transport heavy loads over long distances within  large systems without the help of fixed route operators. This path can be easily changed by turning or following the floor belt. The </a:t>
            </a: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Forklift/Towing AGVs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This AGV is an automatic guided vehicle developed as a storage robot  for warehousing and draws orders from high places using forks and other special tools developed for  specific applications. </a:t>
            </a:r>
          </a:p>
          <a:p>
            <a:pPr marL="342900" marR="0" lvl="0" indent="-342900" algn="just">
              <a:lnSpc>
                <a:spcPct val="107000"/>
              </a:lnSpc>
              <a:spcBef>
                <a:spcPts val="0"/>
              </a:spcBef>
              <a:spcAft>
                <a:spcPts val="800"/>
              </a:spcAft>
              <a:buFont typeface="Symbol" panose="05050102010706020507" pitchFamily="18"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Tugger AGV</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Tugger AGV uses a trailer filled with products or parts to tow heavy cargo from point A to point B. These  automated guided vehicles can make multiple scheduled stops as they move between factories, factories, or warehouses.</a:t>
            </a:r>
          </a:p>
        </p:txBody>
      </p:sp>
    </p:spTree>
    <p:extLst>
      <p:ext uri="{BB962C8B-B14F-4D97-AF65-F5344CB8AC3E}">
        <p14:creationId xmlns:p14="http://schemas.microsoft.com/office/powerpoint/2010/main" val="116399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utomated Guided Vehicle Systems: 5 Things to Know Before Introducing AGVs  to Your Shop Floor | FlexQube">
            <a:extLst>
              <a:ext uri="{FF2B5EF4-FFF2-40B4-BE49-F238E27FC236}">
                <a16:creationId xmlns:a16="http://schemas.microsoft.com/office/drawing/2014/main" id="{4AF43072-158B-4937-BE8A-91D8B25529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6593" y="1253331"/>
            <a:ext cx="607881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3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A095-0D02-4845-A528-7CA866E123CC}"/>
              </a:ext>
            </a:extLst>
          </p:cNvPr>
          <p:cNvSpPr>
            <a:spLocks noGrp="1"/>
          </p:cNvSpPr>
          <p:nvPr>
            <p:ph type="title"/>
          </p:nvPr>
        </p:nvSpPr>
        <p:spPr/>
        <p:txBody>
          <a:bodyPr/>
          <a:lstStyle/>
          <a:p>
            <a:r>
              <a:rPr lang="en-US" dirty="0"/>
              <a:t>Overview Of AGV ROBI </a:t>
            </a:r>
          </a:p>
        </p:txBody>
      </p:sp>
      <p:sp>
        <p:nvSpPr>
          <p:cNvPr id="3" name="Content Placeholder 2">
            <a:extLst>
              <a:ext uri="{FF2B5EF4-FFF2-40B4-BE49-F238E27FC236}">
                <a16:creationId xmlns:a16="http://schemas.microsoft.com/office/drawing/2014/main" id="{43111423-7600-43CE-887B-3BBFFC30D8B3}"/>
              </a:ext>
            </a:extLst>
          </p:cNvPr>
          <p:cNvSpPr>
            <a:spLocks noGrp="1"/>
          </p:cNvSpPr>
          <p:nvPr>
            <p:ph idx="1"/>
          </p:nvPr>
        </p:nvSpPr>
        <p:spPr/>
        <p:txBody>
          <a:bodyPr>
            <a:normAutofit fontScale="85000" lnSpcReduction="20000"/>
          </a:bodyPr>
          <a:lstStyle/>
          <a:p>
            <a:pPr algn="just"/>
            <a:r>
              <a:rPr lang="en-US" sz="2000" dirty="0">
                <a:effectLst/>
                <a:latin typeface="Times New Roman" panose="02020603050405020304" pitchFamily="18" charset="0"/>
                <a:ea typeface="Calibri" panose="020F0502020204030204" pitchFamily="34" charset="0"/>
              </a:rPr>
              <a:t>In the selected journal paper the proposed positioning technique is tested on a mobile robot ROBI. This mobile robot is shown in figure below. The type of the driving unit is asynchronous. So, basically there are two types synchronous and asynchronous motors. </a:t>
            </a:r>
          </a:p>
          <a:p>
            <a:pPr algn="just"/>
            <a:r>
              <a:rPr lang="en-US" sz="2000" dirty="0">
                <a:effectLst/>
                <a:latin typeface="Times New Roman" panose="02020603050405020304" pitchFamily="18" charset="0"/>
                <a:ea typeface="Calibri" panose="020F0502020204030204" pitchFamily="34" charset="0"/>
              </a:rPr>
              <a:t>The controller is built into the electric motor, which simplifies the process without commutators or slip rings. And in the mobile robot ROBI two stepper motors have been fitted. The stepper motors are used instead of stable rotation to provide step angle rotation. The total angle of rotation of each rotor is known to be 180 degrees. However, you can use a stepper motor to divide the total rotation angle into many steps, such as 10 degrees x 18 steps. This means that the rotor will gradually move 18 times,  10 degrees each time, in a complete cycle of rotation. This is very useful for the given task of material handling. Apart from that the mobile robot has four castor wheels.</a:t>
            </a:r>
            <a:endParaRPr lang="en-US" sz="2000" dirty="0"/>
          </a:p>
        </p:txBody>
      </p:sp>
    </p:spTree>
    <p:extLst>
      <p:ext uri="{BB962C8B-B14F-4D97-AF65-F5344CB8AC3E}">
        <p14:creationId xmlns:p14="http://schemas.microsoft.com/office/powerpoint/2010/main" val="12617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white, old&#10;&#10;Description automatically generated">
            <a:extLst>
              <a:ext uri="{FF2B5EF4-FFF2-40B4-BE49-F238E27FC236}">
                <a16:creationId xmlns:a16="http://schemas.microsoft.com/office/drawing/2014/main" id="{532DF800-B99A-4C06-B19A-3ACDC3AD0C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385" y="1690688"/>
            <a:ext cx="3685316" cy="435133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E753568-52C3-4BDA-B039-5656BDBE4F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1297" y="2556827"/>
            <a:ext cx="3582353" cy="3255679"/>
          </a:xfrm>
          <a:prstGeom prst="rect">
            <a:avLst/>
          </a:prstGeom>
        </p:spPr>
      </p:pic>
      <p:sp>
        <p:nvSpPr>
          <p:cNvPr id="3" name="TextBox 2">
            <a:extLst>
              <a:ext uri="{FF2B5EF4-FFF2-40B4-BE49-F238E27FC236}">
                <a16:creationId xmlns:a16="http://schemas.microsoft.com/office/drawing/2014/main" id="{EA26A956-F17C-4BA9-930E-D5805CC930F5}"/>
              </a:ext>
            </a:extLst>
          </p:cNvPr>
          <p:cNvSpPr txBox="1"/>
          <p:nvPr/>
        </p:nvSpPr>
        <p:spPr>
          <a:xfrm>
            <a:off x="1408170" y="676162"/>
            <a:ext cx="1032625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General Structure of ROBI</a:t>
            </a:r>
          </a:p>
        </p:txBody>
      </p:sp>
    </p:spTree>
    <p:extLst>
      <p:ext uri="{BB962C8B-B14F-4D97-AF65-F5344CB8AC3E}">
        <p14:creationId xmlns:p14="http://schemas.microsoft.com/office/powerpoint/2010/main" val="25138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6D5CF-ACD2-49D9-AC0F-89D473E35513}"/>
              </a:ext>
            </a:extLst>
          </p:cNvPr>
          <p:cNvSpPr>
            <a:spLocks noGrp="1"/>
          </p:cNvSpPr>
          <p:nvPr>
            <p:ph idx="1"/>
          </p:nvPr>
        </p:nvSpPr>
        <p:spPr>
          <a:xfrm>
            <a:off x="838200" y="1003589"/>
            <a:ext cx="10515600" cy="5323320"/>
          </a:xfrm>
        </p:spPr>
        <p:txBody>
          <a:bodyPr>
            <a:norm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Moreover, the measurement unit consists of a laser system which is low powered.  A rotating laser  is a more advanced laser  that rotates a light beam  fast enough to produce a  360-degree horizontal or vertical effect, illuminating not only the solid line but also the horizontal plane. Laser beam projectors use a rotating head with a mirror to rotate the laser beam around a vertical axis. If the mirror is not self-leveling, it is equipped with a human-readable level  and manually adjustable screws to level the projector. Personnel carried by the operator are equipped with a movable sensor that can detect the laser beam and output a signal when the sensor is aligned with the beam.</a:t>
            </a: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measuring unit consists of a rotating low power laser system. The system continuously sends a thin beam parallel to the ground. The plurality of reflectors are arranged at predetermined positions in the working area in order to reflect  the laser beam back to the photodetector on the robot. The angular position of the rotating assembly is measured by the optical  encoder, which detects the position as soon as the optical  sensor detects the reflected beam. A series of optical lances and mirrors focus the transmitted and reflected laser beam to  the required wavelengths. The device rotates at 3 Hz and can  reliably detect reflectors  up to 10 m (30 feet) from a vehicle. The system resolution is 1.7 x 10.3 rad (0.1 °). The reflector is 500m long and has a square profile 15 × 15mm. In theory, a circular profile is preferred, but such a profile  reduces the bandwidth of the reflector and reduces the effective distance to only 3 m (10 ft). This is shown in figure below.</a:t>
            </a:r>
          </a:p>
          <a:p>
            <a:endParaRPr lang="en-US" dirty="0"/>
          </a:p>
        </p:txBody>
      </p:sp>
    </p:spTree>
    <p:extLst>
      <p:ext uri="{BB962C8B-B14F-4D97-AF65-F5344CB8AC3E}">
        <p14:creationId xmlns:p14="http://schemas.microsoft.com/office/powerpoint/2010/main" val="30713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2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3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5.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tf00001054_wac</Template>
  <TotalTime>826</TotalTime>
  <Words>5755</Words>
  <Application>Microsoft Office PowerPoint</Application>
  <PresentationFormat>Widescreen</PresentationFormat>
  <Paragraphs>218</Paragraphs>
  <Slides>42</Slides>
  <Notes>0</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Arial</vt:lpstr>
      <vt:lpstr>Calibri</vt:lpstr>
      <vt:lpstr>Cambria Math</vt:lpstr>
      <vt:lpstr>Courier New</vt:lpstr>
      <vt:lpstr>Gill Sans MT</vt:lpstr>
      <vt:lpstr>MathJax_Main-bold</vt:lpstr>
      <vt:lpstr>Symbol</vt:lpstr>
      <vt:lpstr>Times New Roman</vt:lpstr>
      <vt:lpstr>Trebuchet MS</vt:lpstr>
      <vt:lpstr>1_Berlin</vt:lpstr>
      <vt:lpstr>Berlin</vt:lpstr>
      <vt:lpstr>2_Berlin</vt:lpstr>
      <vt:lpstr>3_Berlin</vt:lpstr>
      <vt:lpstr>Parcel</vt:lpstr>
      <vt:lpstr>ENPM 667  Controls For Robotic Systems</vt:lpstr>
      <vt:lpstr>Abstract</vt:lpstr>
      <vt:lpstr>Introduction </vt:lpstr>
      <vt:lpstr>PowerPoint Presentation</vt:lpstr>
      <vt:lpstr>PowerPoint Presentation</vt:lpstr>
      <vt:lpstr>PowerPoint Presentation</vt:lpstr>
      <vt:lpstr>Overview Of AGV ROBI </vt:lpstr>
      <vt:lpstr>PowerPoint Presentation</vt:lpstr>
      <vt:lpstr>PowerPoint Presentation</vt:lpstr>
      <vt:lpstr>The measuring unit</vt:lpstr>
      <vt:lpstr>PowerPoint Presentation</vt:lpstr>
      <vt:lpstr>Background On Position Estimation</vt:lpstr>
      <vt:lpstr>PowerPoint Presentation</vt:lpstr>
      <vt:lpstr>Why data fusion of position-based navigation system??</vt:lpstr>
      <vt:lpstr>Overview On Kalman Filter</vt:lpstr>
      <vt:lpstr>Kalman Filter Equations</vt:lpstr>
      <vt:lpstr>PowerPoint Presentation</vt:lpstr>
      <vt:lpstr>PowerPoint Presentation</vt:lpstr>
      <vt:lpstr>PowerPoint Presentation</vt:lpstr>
      <vt:lpstr>PowerPoint Presentation</vt:lpstr>
      <vt:lpstr>Summary Of Kalman Filter</vt:lpstr>
      <vt:lpstr>PowerPoint Presentation</vt:lpstr>
      <vt:lpstr>Position Estimation With Kalman Filter</vt:lpstr>
      <vt:lpstr>State Prediction</vt:lpstr>
      <vt:lpstr>PowerPoint Presentation</vt:lpstr>
      <vt:lpstr>PowerPoint Presentation</vt:lpstr>
      <vt:lpstr>Measurement Prediction</vt:lpstr>
      <vt:lpstr>PowerPoint Presentation</vt:lpstr>
      <vt:lpstr>Kalman Filter Gain </vt:lpstr>
      <vt:lpstr>PowerPoint Presentation</vt:lpstr>
      <vt:lpstr>Results</vt:lpstr>
      <vt:lpstr>PowerPoint Presentation</vt:lpstr>
      <vt:lpstr>PowerPoint Presentation</vt:lpstr>
      <vt:lpstr>PowerPoint Presentation</vt:lpstr>
      <vt:lpstr>Implementation &amp; It’s Results</vt:lpstr>
      <vt:lpstr>PowerPoint Presentation</vt:lpstr>
      <vt:lpstr>PowerPoint Presentation</vt:lpstr>
      <vt:lpstr>Conclusion</vt:lpstr>
      <vt:lpstr>PowerPoint Presentation</vt:lpstr>
      <vt:lpstr>References</vt:lpstr>
      <vt:lpstr>References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 667  Controls For Autonomous Robots</dc:title>
  <dc:creator>Dhyey Rakeshkumar Patel</dc:creator>
  <cp:lastModifiedBy>Jeet Sanjaykumar Patel</cp:lastModifiedBy>
  <cp:revision>35</cp:revision>
  <dcterms:created xsi:type="dcterms:W3CDTF">2021-11-24T19:17:21Z</dcterms:created>
  <dcterms:modified xsi:type="dcterms:W3CDTF">2021-11-26T02:06:44Z</dcterms:modified>
</cp:coreProperties>
</file>